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comments/comment4.xml" ContentType="application/vnd.openxmlformats-officedocument.presentationml.comments+xml"/>
  <Override PartName="/ppt/notesSlides/notesSlide14.xml" ContentType="application/vnd.openxmlformats-officedocument.presentationml.notesSlide+xml"/>
  <Override PartName="/ppt/comments/comment5.xml" ContentType="application/vnd.openxmlformats-officedocument.presentationml.comments+xml"/>
  <Override PartName="/ppt/notesSlides/notesSlide15.xml" ContentType="application/vnd.openxmlformats-officedocument.presentationml.notesSlide+xml"/>
  <Override PartName="/ppt/comments/comment6.xml" ContentType="application/vnd.openxmlformats-officedocument.presentationml.comments+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comments/comment8.xml" ContentType="application/vnd.openxmlformats-officedocument.presentationml.comments+xml"/>
  <Override PartName="/ppt/notesSlides/notesSlide18.xml" ContentType="application/vnd.openxmlformats-officedocument.presentationml.notesSlide+xml"/>
  <Override PartName="/ppt/comments/comment9.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0.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11.xml" ContentType="application/vnd.openxmlformats-officedocument.presentationml.comments+xml"/>
  <Override PartName="/ppt/notesSlides/notesSlide50.xml" ContentType="application/vnd.openxmlformats-officedocument.presentationml.notesSlide+xml"/>
  <Override PartName="/ppt/comments/comment12.xml" ContentType="application/vnd.openxmlformats-officedocument.presentationml.comments+xml"/>
  <Override PartName="/ppt/notesSlides/notesSlide51.xml" ContentType="application/vnd.openxmlformats-officedocument.presentationml.notesSlide+xml"/>
  <Override PartName="/ppt/comments/comment13.xml" ContentType="application/vnd.openxmlformats-officedocument.presentationml.comments+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54"/>
  </p:notesMasterIdLst>
  <p:handoutMasterIdLst>
    <p:handoutMasterId r:id="rId55"/>
  </p:handoutMasterIdLst>
  <p:sldIdLst>
    <p:sldId id="288" r:id="rId2"/>
    <p:sldId id="307" r:id="rId3"/>
    <p:sldId id="314" r:id="rId4"/>
    <p:sldId id="289" r:id="rId5"/>
    <p:sldId id="316" r:id="rId6"/>
    <p:sldId id="328" r:id="rId7"/>
    <p:sldId id="290" r:id="rId8"/>
    <p:sldId id="315" r:id="rId9"/>
    <p:sldId id="327" r:id="rId10"/>
    <p:sldId id="325" r:id="rId11"/>
    <p:sldId id="331" r:id="rId12"/>
    <p:sldId id="292" r:id="rId13"/>
    <p:sldId id="313" r:id="rId14"/>
    <p:sldId id="332" r:id="rId15"/>
    <p:sldId id="333" r:id="rId16"/>
    <p:sldId id="334" r:id="rId17"/>
    <p:sldId id="336" r:id="rId18"/>
    <p:sldId id="308" r:id="rId19"/>
    <p:sldId id="312" r:id="rId20"/>
    <p:sldId id="319" r:id="rId21"/>
    <p:sldId id="320" r:id="rId22"/>
    <p:sldId id="321" r:id="rId23"/>
    <p:sldId id="322" r:id="rId24"/>
    <p:sldId id="338" r:id="rId25"/>
    <p:sldId id="366" r:id="rId26"/>
    <p:sldId id="318" r:id="rId27"/>
    <p:sldId id="293" r:id="rId28"/>
    <p:sldId id="343" r:id="rId29"/>
    <p:sldId id="360" r:id="rId30"/>
    <p:sldId id="351" r:id="rId31"/>
    <p:sldId id="352" r:id="rId32"/>
    <p:sldId id="345" r:id="rId33"/>
    <p:sldId id="361" r:id="rId34"/>
    <p:sldId id="346" r:id="rId35"/>
    <p:sldId id="348" r:id="rId36"/>
    <p:sldId id="347" r:id="rId37"/>
    <p:sldId id="362" r:id="rId38"/>
    <p:sldId id="344" r:id="rId39"/>
    <p:sldId id="363" r:id="rId40"/>
    <p:sldId id="341" r:id="rId41"/>
    <p:sldId id="359" r:id="rId42"/>
    <p:sldId id="350" r:id="rId43"/>
    <p:sldId id="365" r:id="rId44"/>
    <p:sldId id="356" r:id="rId45"/>
    <p:sldId id="358" r:id="rId46"/>
    <p:sldId id="357" r:id="rId47"/>
    <p:sldId id="354" r:id="rId48"/>
    <p:sldId id="355" r:id="rId49"/>
    <p:sldId id="367" r:id="rId50"/>
    <p:sldId id="337" r:id="rId51"/>
    <p:sldId id="353" r:id="rId52"/>
    <p:sldId id="298"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ir Moshe" initials="YM" lastIdx="17" clrIdx="0">
    <p:extLst>
      <p:ext uri="{19B8F6BF-5375-455C-9EA6-DF929625EA0E}">
        <p15:presenceInfo xmlns:p15="http://schemas.microsoft.com/office/powerpoint/2012/main" userId="Yair Moshe" providerId="None"/>
      </p:ext>
    </p:extLst>
  </p:cmAuthor>
  <p:cmAuthor id="2" name="Yair Moshe" initials="YM [2]" lastIdx="14" clrIdx="1">
    <p:extLst>
      <p:ext uri="{19B8F6BF-5375-455C-9EA6-DF929625EA0E}">
        <p15:presenceInfo xmlns:p15="http://schemas.microsoft.com/office/powerpoint/2012/main" userId="S::myair@technion.ac.il::72fb2c8e-9e1d-4664-922f-2384ae95d2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654496"/>
    <a:srgbClr val="9E5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872CB8-DB5A-4D44-B0E7-7ADDCA8F8309}" v="5" dt="2024-07-11T08:20:03.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37" autoAdjust="0"/>
    <p:restoredTop sz="82484" autoAdjust="0"/>
  </p:normalViewPr>
  <p:slideViewPr>
    <p:cSldViewPr>
      <p:cViewPr varScale="1">
        <p:scale>
          <a:sx n="68" d="100"/>
          <a:sy n="68" d="100"/>
        </p:scale>
        <p:origin x="1474" y="58"/>
      </p:cViewPr>
      <p:guideLst>
        <p:guide orient="horz" pos="2160"/>
        <p:guide pos="3840"/>
      </p:guideLst>
    </p:cSldViewPr>
  </p:slideViewPr>
  <p:outlineViewPr>
    <p:cViewPr>
      <p:scale>
        <a:sx n="33" d="100"/>
        <a:sy n="33" d="100"/>
      </p:scale>
      <p:origin x="0" y="34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31T15:04:18.308" idx="1">
    <p:pos x="10" y="10"/>
    <p:text>Background slides should appear before the project goal slide if the project goal can not be understood without the background.</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0-07-16T23:05:58.700" idx="13">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7-16T23:05:58.700" idx="14">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8-31T15:19:26.336" idx="14">
    <p:pos x="10" y="10"/>
    <p:text>This slide should only be included in midterm presentations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8-31T15:19:26.336" idx="16">
    <p:pos x="10" y="10"/>
    <p:text>This slide should only be included in midterm presentations</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8-31T15:04:18.308" idx="8">
    <p:pos x="10" y="10"/>
    <p:text>Background slides should appear before the project goal slide if the project goal can not be understood without the background.</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8-31T15:07:40.279" idx="2">
    <p:pos x="10" y="10"/>
    <p:text>In these slides do not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8-31T15:07:40.279" idx="7">
    <p:pos x="10" y="10"/>
    <p:text>In these slides do not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8-31T15:07:40.279" idx="10">
    <p:pos x="10" y="10"/>
    <p:text>In these slides do not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8-31T15:07:40.279" idx="11">
    <p:pos x="10" y="10"/>
    <p:text>In these slides do not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8-31T15:07:40.279" idx="12">
    <p:pos x="10" y="10"/>
    <p:text>In these slides do not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8-31T15:07:40.279" idx="13">
    <p:pos x="10" y="10"/>
    <p:text>In these slides do not forget to give references to previous works, for example: (Cohen &amp; Levi, 2010) or (Cohen et al., 2013)</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07-16T23:05:58.700" idx="5">
    <p:pos x="10" y="10"/>
    <p:text>If the presentation is short, the outline can be omitted. If the presentation is long, you can show the outline again for orientation at the beginning of each topic during the talk.</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623" y="0"/>
            <a:ext cx="3037840" cy="464820"/>
          </a:xfrm>
          <a:prstGeom prst="rect">
            <a:avLst/>
          </a:prstGeom>
        </p:spPr>
        <p:txBody>
          <a:bodyPr vert="horz" lIns="91440" tIns="45720" rIns="91440" bIns="45720" rtlCol="1"/>
          <a:lstStyle>
            <a:lvl1pPr algn="l">
              <a:defRPr sz="1200"/>
            </a:lvl1pPr>
          </a:lstStyle>
          <a:p>
            <a:fld id="{C9B6F397-9295-4C9F-B4B0-31BF9D08FE68}" type="datetimeFigureOut">
              <a:rPr lang="he-IL" smtClean="0"/>
              <a:pPr/>
              <a:t>כ"ח/תמוז/תשפ"ד</a:t>
            </a:fld>
            <a:endParaRPr lang="he-IL"/>
          </a:p>
        </p:txBody>
      </p:sp>
      <p:sp>
        <p:nvSpPr>
          <p:cNvPr id="4" name="מציין מיקום של כותרת תחתונה 3"/>
          <p:cNvSpPr>
            <a:spLocks noGrp="1"/>
          </p:cNvSpPr>
          <p:nvPr>
            <p:ph type="ftr" sz="quarter" idx="2"/>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p:cNvSpPr>
            <a:spLocks noGrp="1"/>
          </p:cNvSpPr>
          <p:nvPr>
            <p:ph type="sldNum" sz="quarter" idx="3"/>
          </p:nvPr>
        </p:nvSpPr>
        <p:spPr>
          <a:xfrm>
            <a:off x="1623" y="8829966"/>
            <a:ext cx="3037840" cy="464820"/>
          </a:xfrm>
          <a:prstGeom prst="rect">
            <a:avLst/>
          </a:prstGeom>
        </p:spPr>
        <p:txBody>
          <a:bodyPr vert="horz" lIns="91440" tIns="45720" rIns="91440" bIns="45720" rtlCol="1" anchor="b"/>
          <a:lstStyle>
            <a:lvl1pPr algn="l">
              <a:defRPr sz="1200"/>
            </a:lvl1pPr>
          </a:lstStyle>
          <a:p>
            <a:fld id="{BBE2A6A1-1652-41B2-B665-7F46B35F79A1}" type="slidenum">
              <a:rPr lang="he-IL" smtClean="0"/>
              <a:pPr/>
              <a:t>‹#›</a:t>
            </a:fld>
            <a:endParaRPr lang="he-IL"/>
          </a:p>
        </p:txBody>
      </p:sp>
    </p:spTree>
    <p:extLst>
      <p:ext uri="{BB962C8B-B14F-4D97-AF65-F5344CB8AC3E}">
        <p14:creationId xmlns:p14="http://schemas.microsoft.com/office/powerpoint/2010/main" val="20182461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72561" y="0"/>
            <a:ext cx="3037840" cy="46482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623" y="0"/>
            <a:ext cx="3037840" cy="464820"/>
          </a:xfrm>
          <a:prstGeom prst="rect">
            <a:avLst/>
          </a:prstGeom>
        </p:spPr>
        <p:txBody>
          <a:bodyPr vert="horz" lIns="91440" tIns="45720" rIns="91440" bIns="45720" rtlCol="1"/>
          <a:lstStyle>
            <a:lvl1pPr algn="l">
              <a:defRPr sz="1200"/>
            </a:lvl1pPr>
          </a:lstStyle>
          <a:p>
            <a:fld id="{543B7BDA-9DDC-4E4C-973D-E4A3E66645CD}" type="datetimeFigureOut">
              <a:rPr lang="he-IL" smtClean="0"/>
              <a:pPr/>
              <a:t>כ"ח/תמוז/תשפ"ד</a:t>
            </a:fld>
            <a:endParaRPr lang="he-IL"/>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972561" y="8829966"/>
            <a:ext cx="3037840" cy="46482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623" y="8829966"/>
            <a:ext cx="3037840" cy="464820"/>
          </a:xfrm>
          <a:prstGeom prst="rect">
            <a:avLst/>
          </a:prstGeom>
        </p:spPr>
        <p:txBody>
          <a:bodyPr vert="horz" lIns="91440" tIns="45720" rIns="91440" bIns="45720" rtlCol="1" anchor="b"/>
          <a:lstStyle>
            <a:lvl1pPr algn="l">
              <a:defRPr sz="1200"/>
            </a:lvl1pPr>
          </a:lstStyle>
          <a:p>
            <a:fld id="{C8C92D0D-AF30-4211-86C4-A3B87597F349}" type="slidenum">
              <a:rPr lang="he-IL" smtClean="0"/>
              <a:pPr/>
              <a:t>‹#›</a:t>
            </a:fld>
            <a:endParaRPr lang="he-IL"/>
          </a:p>
        </p:txBody>
      </p:sp>
    </p:spTree>
    <p:extLst>
      <p:ext uri="{BB962C8B-B14F-4D97-AF65-F5344CB8AC3E}">
        <p14:creationId xmlns:p14="http://schemas.microsoft.com/office/powerpoint/2010/main" val="237179231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406400" y="696913"/>
            <a:ext cx="6197600" cy="3486150"/>
          </a:xfrm>
        </p:spPr>
      </p:sp>
      <p:sp>
        <p:nvSpPr>
          <p:cNvPr id="3" name="מציין מיקום של הערות 2"/>
          <p:cNvSpPr>
            <a:spLocks noGrp="1"/>
          </p:cNvSpPr>
          <p:nvPr>
            <p:ph type="body" idx="1"/>
          </p:nvPr>
        </p:nvSpPr>
        <p:spPr/>
        <p:txBody>
          <a:bodyPr/>
          <a:lstStyle/>
          <a:p>
            <a:pPr algn="l" rtl="0"/>
            <a:r>
              <a:rPr lang="en-US" dirty="0"/>
              <a:t>Present ourselves</a:t>
            </a:r>
            <a:endParaRPr lang="he-IL" dirty="0"/>
          </a:p>
        </p:txBody>
      </p:sp>
      <p:sp>
        <p:nvSpPr>
          <p:cNvPr id="4" name="מציין מיקום של מספר שקופית 3"/>
          <p:cNvSpPr>
            <a:spLocks noGrp="1"/>
          </p:cNvSpPr>
          <p:nvPr>
            <p:ph type="sldNum" sz="quarter" idx="10"/>
          </p:nvPr>
        </p:nvSpPr>
        <p:spPr/>
        <p:txBody>
          <a:bodyPr/>
          <a:lstStyle/>
          <a:p>
            <a:fld id="{C8C92D0D-AF30-4211-86C4-A3B87597F349}" type="slidenum">
              <a:rPr lang="he-IL" smtClean="0"/>
              <a:pPr/>
              <a:t>1</a:t>
            </a:fld>
            <a:endParaRPr lang="he-IL"/>
          </a:p>
        </p:txBody>
      </p:sp>
    </p:spTree>
    <p:extLst>
      <p:ext uri="{BB962C8B-B14F-4D97-AF65-F5344CB8AC3E}">
        <p14:creationId xmlns:p14="http://schemas.microsoft.com/office/powerpoint/2010/main" val="339814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0D66C-3457-69C1-7D10-D99FD55B071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2F68AD3-7327-39D1-8ED8-418FD6CD78E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a:extLst>
                  <a:ext uri="{FF2B5EF4-FFF2-40B4-BE49-F238E27FC236}">
                    <a16:creationId xmlns:a16="http://schemas.microsoft.com/office/drawing/2014/main" id="{20B7AF40-3270-7E17-806B-2287992F4809}"/>
                  </a:ext>
                </a:extLst>
              </p:cNvPr>
              <p:cNvSpPr>
                <a:spLocks noGrp="1"/>
              </p:cNvSpPr>
              <p:nvPr>
                <p:ph type="body" idx="1"/>
              </p:nvPr>
            </p:nvSpPr>
            <p:spPr/>
            <p:txBody>
              <a:bodyPr/>
              <a:lstStyle/>
              <a:p>
                <a:pPr marL="0" indent="0" algn="l" rtl="0">
                  <a:lnSpc>
                    <a:spcPct val="150000"/>
                  </a:lnSpc>
                  <a:buNone/>
                </a:pPr>
                <a:r>
                  <a:rPr lang="en-US" sz="1000" dirty="0" err="1">
                    <a:solidFill>
                      <a:srgbClr val="002060"/>
                    </a:solidFill>
                  </a:rPr>
                  <a:t>Avichay</a:t>
                </a:r>
                <a:r>
                  <a:rPr lang="en-US" sz="1000" dirty="0">
                    <a:solidFill>
                      <a:srgbClr val="002060"/>
                    </a:solidFill>
                  </a:rPr>
                  <a:t>:</a:t>
                </a:r>
              </a:p>
              <a:p>
                <a:pPr marL="171450" indent="-171450" algn="l" rtl="0">
                  <a:lnSpc>
                    <a:spcPct val="150000"/>
                  </a:lnSpc>
                  <a:buFont typeface="Arial" panose="020B0604020202020204" pitchFamily="34" charset="0"/>
                  <a:buChar char="•"/>
                </a:pPr>
                <a:r>
                  <a:rPr lang="en-US" sz="1000" dirty="0">
                    <a:solidFill>
                      <a:srgbClr val="002060"/>
                    </a:solidFill>
                  </a:rPr>
                  <a:t>Different examples of how data distribution affects the model:</a:t>
                </a:r>
              </a:p>
              <a:p>
                <a:pPr marL="628650" lvl="1" indent="-171450" algn="l" rtl="0">
                  <a:lnSpc>
                    <a:spcPct val="150000"/>
                  </a:lnSpc>
                  <a:buFont typeface="Arial" panose="020B0604020202020204" pitchFamily="34" charset="0"/>
                  <a:buChar char="•"/>
                </a:pPr>
                <a:r>
                  <a:rPr lang="en-US" sz="1000" dirty="0">
                    <a:solidFill>
                      <a:srgbClr val="002060"/>
                    </a:solidFill>
                  </a:rPr>
                  <a:t>Example 1: Talk about the correlation between the variance of the data with the uncertainty </a:t>
                </a:r>
              </a:p>
              <a:p>
                <a:pPr marL="628650" lvl="1" indent="-171450" algn="l" rtl="0">
                  <a:lnSpc>
                    <a:spcPct val="150000"/>
                  </a:lnSpc>
                  <a:buFont typeface="Arial" panose="020B0604020202020204" pitchFamily="34" charset="0"/>
                  <a:buChar char="•"/>
                </a:pPr>
                <a:r>
                  <a:rPr lang="en-US" sz="1000" dirty="0">
                    <a:solidFill>
                      <a:srgbClr val="002060"/>
                    </a:solidFill>
                  </a:rPr>
                  <a:t>Example 2: Think about if we want to keep</a:t>
                </a:r>
              </a:p>
              <a:p>
                <a:pPr marL="628650" lvl="1" indent="-171450" algn="l" rtl="0">
                  <a:lnSpc>
                    <a:spcPct val="150000"/>
                  </a:lnSpc>
                  <a:buFont typeface="Arial" panose="020B0604020202020204" pitchFamily="34" charset="0"/>
                  <a:buChar char="•"/>
                </a:pPr>
                <a:r>
                  <a:rPr lang="en-US" sz="1000" dirty="0">
                    <a:solidFill>
                      <a:srgbClr val="002060"/>
                    </a:solidFill>
                  </a:rPr>
                  <a:t>Example 3: Out of knowledge domain prediction – model can be very inaccurate there</a:t>
                </a:r>
              </a:p>
              <a:p>
                <a:pPr marL="628650" lvl="1" indent="-171450" algn="l" rtl="0">
                  <a:lnSpc>
                    <a:spcPct val="150000"/>
                  </a:lnSpc>
                  <a:buFont typeface="Arial" panose="020B0604020202020204" pitchFamily="34" charset="0"/>
                  <a:buChar char="•"/>
                </a:pPr>
                <a:r>
                  <a:rPr lang="en-US" sz="1000" dirty="0">
                    <a:solidFill>
                      <a:srgbClr val="002060"/>
                    </a:solidFill>
                  </a:rPr>
                  <a:t>Example 4: Data itself is not divided in a clear manner – affects the data distribution</a:t>
                </a:r>
              </a:p>
              <a:p>
                <a:pPr marL="628650" lvl="1" indent="-171450" algn="l" rtl="0">
                  <a:lnSpc>
                    <a:spcPct val="150000"/>
                  </a:lnSpc>
                  <a:buFont typeface="Arial" panose="020B0604020202020204" pitchFamily="34" charset="0"/>
                  <a:buChar char="•"/>
                </a:pPr>
                <a:r>
                  <a:rPr lang="en-US" sz="1000" dirty="0">
                    <a:solidFill>
                      <a:srgbClr val="002060"/>
                    </a:solidFill>
                  </a:rPr>
                  <a:t>Example 5: Much like example 3</a:t>
                </a:r>
              </a:p>
              <a:p>
                <a:pPr marL="628650" lvl="1" indent="-171450" algn="l" rtl="0">
                  <a:lnSpc>
                    <a:spcPct val="150000"/>
                  </a:lnSpc>
                  <a:buFont typeface="Arial" panose="020B0604020202020204" pitchFamily="34" charset="0"/>
                  <a:buChar char="•"/>
                </a:pPr>
                <a:r>
                  <a:rPr lang="en-US" sz="1000" dirty="0">
                    <a:solidFill>
                      <a:srgbClr val="002060"/>
                    </a:solidFill>
                  </a:rPr>
                  <a:t>Example 6: Another out of data example</a:t>
                </a:r>
              </a:p>
              <a:p>
                <a:pPr marL="171450" lvl="0" indent="-171450" algn="l" rtl="0">
                  <a:lnSpc>
                    <a:spcPct val="150000"/>
                  </a:lnSpc>
                  <a:buFont typeface="Arial" panose="020B0604020202020204" pitchFamily="34" charset="0"/>
                  <a:buChar char="•"/>
                </a:pPr>
                <a:r>
                  <a:rPr lang="en-US" sz="1000" dirty="0">
                    <a:solidFill>
                      <a:srgbClr val="002060"/>
                    </a:solidFill>
                  </a:rPr>
                  <a:t>Not much to do about data </a:t>
                </a:r>
                <a:r>
                  <a:rPr lang="en-US" sz="1000" dirty="0" err="1">
                    <a:solidFill>
                      <a:srgbClr val="002060"/>
                    </a:solidFill>
                  </a:rPr>
                  <a:t>uncerteinity</a:t>
                </a:r>
                <a:r>
                  <a:rPr lang="en-US" sz="1000" dirty="0">
                    <a:solidFill>
                      <a:srgbClr val="002060"/>
                    </a:solidFill>
                  </a:rPr>
                  <a:t> - Explain that actual data is very high dimensionality so this is very hard to predict</a:t>
                </a:r>
              </a:p>
            </p:txBody>
          </p:sp>
        </mc:Choice>
        <mc:Fallback xmlns="">
          <p:sp>
            <p:nvSpPr>
              <p:cNvPr id="3" name="מציין מיקום של הערות 2">
                <a:extLst>
                  <a:ext uri="{FF2B5EF4-FFF2-40B4-BE49-F238E27FC236}">
                    <a16:creationId xmlns:a16="http://schemas.microsoft.com/office/drawing/2014/main" id="{20B7AF40-3270-7E17-806B-2287992F4809}"/>
                  </a:ext>
                </a:extLst>
              </p:cNvPr>
              <p:cNvSpPr>
                <a:spLocks noGrp="1"/>
              </p:cNvSpPr>
              <p:nvPr>
                <p:ph type="body" idx="1"/>
              </p:nvPr>
            </p:nvSpPr>
            <p:spPr/>
            <p:txBody>
              <a:bodyPr/>
              <a:lstStyle/>
              <a:p>
                <a:pPr>
                  <a:lnSpc>
                    <a:spcPct val="150000"/>
                  </a:lnSpc>
                </a:pPr>
                <a:r>
                  <a:rPr lang="en-US" dirty="0">
                    <a:solidFill>
                      <a:srgbClr val="002060"/>
                    </a:solidFill>
                  </a:rPr>
                  <a:t>As DNNs became more complex and had more hidden layers, the outputs of the model became less calibrated:</a:t>
                </a:r>
              </a:p>
              <a:p>
                <a:pPr marL="0" indent="0">
                  <a:lnSpc>
                    <a:spcPct val="150000"/>
                  </a:lnSpc>
                  <a:buNone/>
                </a:pPr>
                <a:r>
                  <a:rPr lang="en-US" sz="1000" b="0" i="0">
                    <a:solidFill>
                      <a:srgbClr val="002060"/>
                    </a:solidFill>
                    <a:latin typeface="Cambria Math" panose="02040503050406030204" pitchFamily="18" charset="0"/>
                  </a:rPr>
                  <a:t>𝑀𝑖𝑠𝑠𝐶𝑎𝑙𝑖𝑏𝑟𝑎𝑡𝑖𝑜𝑛(𝐷𝑁𝑁)=|𝑃𝑟𝑒𝑑𝑖𝑐𝑡𝑖𝑜𝑛\_𝐶𝑜𝑛𝑓𝑖𝑑𝑒𝑛𝑐𝑒 −𝐴𝑐𝑡𝑢𝑎𝑙 𝑃𝑟𝑜𝑏𝑎𝑏𝑖𝑙𝑖𝑡𝑦|</a:t>
                </a:r>
                <a:endParaRPr lang="en-US" sz="1000" dirty="0">
                  <a:solidFill>
                    <a:srgbClr val="002060"/>
                  </a:solidFill>
                </a:endParaRPr>
              </a:p>
              <a:p>
                <a:pPr>
                  <a:lnSpc>
                    <a:spcPct val="150000"/>
                  </a:lnSpc>
                </a:pPr>
                <a:r>
                  <a:rPr lang="en-US" dirty="0">
                    <a:solidFill>
                      <a:srgbClr val="002060"/>
                    </a:solidFill>
                  </a:rPr>
                  <a:t>Where the prediction confidence is score of the predicted class:</a:t>
                </a:r>
              </a:p>
              <a:p>
                <a:pPr marL="0" indent="0">
                  <a:lnSpc>
                    <a:spcPct val="150000"/>
                  </a:lnSpc>
                  <a:buNone/>
                </a:pPr>
                <a:r>
                  <a:rPr lang="en-US" b="0" i="0">
                    <a:solidFill>
                      <a:srgbClr val="002060"/>
                    </a:solidFill>
                    <a:latin typeface="Cambria Math" panose="02040503050406030204" pitchFamily="18" charset="0"/>
                  </a:rPr>
                  <a:t>max⁡{𝑝 | ∨</a:t>
                </a:r>
                <a:r>
                  <a:rPr lang="en-US" b="0" i="0">
                    <a:solidFill>
                      <a:srgbClr val="002060"/>
                    </a:solidFill>
                    <a:latin typeface="Cambria Math" panose="02040503050406030204" pitchFamily="18" charset="0"/>
                    <a:ea typeface="Cambria Math" panose="02040503050406030204" pitchFamily="18" charset="0"/>
                  </a:rPr>
                  <a:t>𝑝∈𝑑𝑛𝑛_𝑜𝑢𝑡𝑝𝑢𝑡_𝑣𝑒𝑐𝑡𝑜𝑟}</a:t>
                </a:r>
                <a:endParaRPr lang="en-US" b="0" dirty="0">
                  <a:solidFill>
                    <a:srgbClr val="002060"/>
                  </a:solidFill>
                </a:endParaRPr>
              </a:p>
              <a:p>
                <a:pPr>
                  <a:lnSpc>
                    <a:spcPct val="150000"/>
                  </a:lnSpc>
                </a:pPr>
                <a:r>
                  <a:rPr lang="en-US" dirty="0">
                    <a:solidFill>
                      <a:srgbClr val="002060"/>
                    </a:solidFill>
                  </a:rPr>
                  <a:t>And the actual probability is calculated using binning techniques.</a:t>
                </a:r>
              </a:p>
              <a:p>
                <a:pPr marL="0" indent="0">
                  <a:lnSpc>
                    <a:spcPct val="150000"/>
                  </a:lnSpc>
                  <a:buNone/>
                </a:pPr>
                <a:endParaRPr lang="en-US" dirty="0">
                  <a:solidFill>
                    <a:srgbClr val="002060"/>
                  </a:solidFill>
                </a:endParaRPr>
              </a:p>
              <a:p>
                <a:pPr marL="0" indent="0">
                  <a:lnSpc>
                    <a:spcPct val="150000"/>
                  </a:lnSpc>
                  <a:buNone/>
                </a:pPr>
                <a:endParaRPr lang="en-US" sz="1000" dirty="0">
                  <a:solidFill>
                    <a:srgbClr val="002060"/>
                  </a:solidFill>
                </a:endParaRPr>
              </a:p>
            </p:txBody>
          </p:sp>
        </mc:Fallback>
      </mc:AlternateContent>
      <p:sp>
        <p:nvSpPr>
          <p:cNvPr id="4" name="מציין מיקום של מספר שקופית 3">
            <a:extLst>
              <a:ext uri="{FF2B5EF4-FFF2-40B4-BE49-F238E27FC236}">
                <a16:creationId xmlns:a16="http://schemas.microsoft.com/office/drawing/2014/main" id="{64D04103-028D-E360-8DA5-01BEF296979D}"/>
              </a:ext>
            </a:extLst>
          </p:cNvPr>
          <p:cNvSpPr>
            <a:spLocks noGrp="1"/>
          </p:cNvSpPr>
          <p:nvPr>
            <p:ph type="sldNum" sz="quarter" idx="5"/>
          </p:nvPr>
        </p:nvSpPr>
        <p:spPr/>
        <p:txBody>
          <a:bodyPr/>
          <a:lstStyle/>
          <a:p>
            <a:fld id="{C8C92D0D-AF30-4211-86C4-A3B87597F349}" type="slidenum">
              <a:rPr lang="he-IL" smtClean="0"/>
              <a:pPr/>
              <a:t>10</a:t>
            </a:fld>
            <a:endParaRPr lang="he-IL"/>
          </a:p>
        </p:txBody>
      </p:sp>
    </p:spTree>
    <p:extLst>
      <p:ext uri="{BB962C8B-B14F-4D97-AF65-F5344CB8AC3E}">
        <p14:creationId xmlns:p14="http://schemas.microsoft.com/office/powerpoint/2010/main" val="17203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1A31E-3FEC-1D48-85AB-4FED6EF1990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89915BE-9A1E-E21F-EAC2-A4D74CC59055}"/>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a:extLst>
                  <a:ext uri="{FF2B5EF4-FFF2-40B4-BE49-F238E27FC236}">
                    <a16:creationId xmlns:a16="http://schemas.microsoft.com/office/drawing/2014/main" id="{BA649447-6AAF-29B9-C21E-6FEC84AB9E9F}"/>
                  </a:ext>
                </a:extLst>
              </p:cNvPr>
              <p:cNvSpPr>
                <a:spLocks noGrp="1"/>
              </p:cNvSpPr>
              <p:nvPr>
                <p:ph type="body" idx="1"/>
              </p:nvPr>
            </p:nvSpPr>
            <p:spPr/>
            <p:txBody>
              <a:bodyPr/>
              <a:lstStyle/>
              <a:p>
                <a:pPr marL="0" indent="0" algn="l" rtl="0">
                  <a:lnSpc>
                    <a:spcPct val="150000"/>
                  </a:lnSpc>
                  <a:buNone/>
                </a:pPr>
                <a:r>
                  <a:rPr lang="en-US" sz="1000" dirty="0" err="1">
                    <a:solidFill>
                      <a:srgbClr val="002060"/>
                    </a:solidFill>
                  </a:rPr>
                  <a:t>Avichay</a:t>
                </a:r>
                <a:r>
                  <a:rPr lang="en-US" sz="1000" dirty="0">
                    <a:solidFill>
                      <a:srgbClr val="002060"/>
                    </a:solidFill>
                  </a:rPr>
                  <a:t>:</a:t>
                </a:r>
              </a:p>
              <a:p>
                <a:pPr marL="171450" indent="-171450" algn="l" rtl="0">
                  <a:lnSpc>
                    <a:spcPct val="150000"/>
                  </a:lnSpc>
                  <a:buFont typeface="Arial" panose="020B0604020202020204" pitchFamily="34" charset="0"/>
                  <a:buChar char="•"/>
                </a:pPr>
                <a:r>
                  <a:rPr lang="en-US" sz="1000" dirty="0">
                    <a:solidFill>
                      <a:srgbClr val="002060"/>
                    </a:solidFill>
                  </a:rPr>
                  <a:t>Go other each bubble and explain how it helps to reduce data uncertainty</a:t>
                </a:r>
              </a:p>
              <a:p>
                <a:pPr marL="171450" indent="-171450" algn="l" rtl="0">
                  <a:lnSpc>
                    <a:spcPct val="150000"/>
                  </a:lnSpc>
                  <a:buFont typeface="Arial" panose="020B0604020202020204" pitchFamily="34" charset="0"/>
                  <a:buChar char="•"/>
                </a:pPr>
                <a:r>
                  <a:rPr lang="en-US" sz="1000" dirty="0">
                    <a:solidFill>
                      <a:srgbClr val="002060"/>
                    </a:solidFill>
                  </a:rPr>
                  <a:t>No optimal universal solution found yet</a:t>
                </a:r>
              </a:p>
            </p:txBody>
          </p:sp>
        </mc:Choice>
        <mc:Fallback xmlns="">
          <p:sp>
            <p:nvSpPr>
              <p:cNvPr id="3" name="מציין מיקום של הערות 2">
                <a:extLst>
                  <a:ext uri="{FF2B5EF4-FFF2-40B4-BE49-F238E27FC236}">
                    <a16:creationId xmlns:a16="http://schemas.microsoft.com/office/drawing/2014/main" id="{2BDC25FC-3B51-21DD-5506-4CAC3E924601}"/>
                  </a:ext>
                </a:extLst>
              </p:cNvPr>
              <p:cNvSpPr>
                <a:spLocks noGrp="1"/>
              </p:cNvSpPr>
              <p:nvPr>
                <p:ph type="body" idx="1"/>
              </p:nvPr>
            </p:nvSpPr>
            <p:spPr/>
            <p:txBody>
              <a:bodyPr/>
              <a:lstStyle/>
              <a:p>
                <a:pPr>
                  <a:lnSpc>
                    <a:spcPct val="150000"/>
                  </a:lnSpc>
                </a:pPr>
                <a:r>
                  <a:rPr lang="en-US" dirty="0">
                    <a:solidFill>
                      <a:srgbClr val="002060"/>
                    </a:solidFill>
                  </a:rPr>
                  <a:t>As DNNs became more complex and had more hidden layers, the outputs of the model became less calibrated:</a:t>
                </a:r>
              </a:p>
              <a:p>
                <a:pPr marL="0" indent="0">
                  <a:lnSpc>
                    <a:spcPct val="150000"/>
                  </a:lnSpc>
                  <a:buNone/>
                </a:pPr>
                <a:r>
                  <a:rPr lang="en-US" sz="1000" b="0" i="0">
                    <a:solidFill>
                      <a:srgbClr val="002060"/>
                    </a:solidFill>
                    <a:latin typeface="Cambria Math" panose="02040503050406030204" pitchFamily="18" charset="0"/>
                  </a:rPr>
                  <a:t>𝑀𝑖𝑠𝑠𝐶𝑎𝑙𝑖𝑏𝑟𝑎𝑡𝑖𝑜𝑛(𝐷𝑁𝑁)=|𝑃𝑟𝑒𝑑𝑖𝑐𝑡𝑖𝑜𝑛\_𝐶𝑜𝑛𝑓𝑖𝑑𝑒𝑛𝑐𝑒 −𝐴𝑐𝑡𝑢𝑎𝑙 𝑃𝑟𝑜𝑏𝑎𝑏𝑖𝑙𝑖𝑡𝑦|</a:t>
                </a:r>
                <a:endParaRPr lang="en-US" sz="1000" dirty="0">
                  <a:solidFill>
                    <a:srgbClr val="002060"/>
                  </a:solidFill>
                </a:endParaRPr>
              </a:p>
              <a:p>
                <a:pPr>
                  <a:lnSpc>
                    <a:spcPct val="150000"/>
                  </a:lnSpc>
                </a:pPr>
                <a:r>
                  <a:rPr lang="en-US" dirty="0">
                    <a:solidFill>
                      <a:srgbClr val="002060"/>
                    </a:solidFill>
                  </a:rPr>
                  <a:t>Where the prediction confidence is score of the predicted class:</a:t>
                </a:r>
              </a:p>
              <a:p>
                <a:pPr marL="0" indent="0">
                  <a:lnSpc>
                    <a:spcPct val="150000"/>
                  </a:lnSpc>
                  <a:buNone/>
                </a:pPr>
                <a:r>
                  <a:rPr lang="en-US" b="0" i="0">
                    <a:solidFill>
                      <a:srgbClr val="002060"/>
                    </a:solidFill>
                    <a:latin typeface="Cambria Math" panose="02040503050406030204" pitchFamily="18" charset="0"/>
                  </a:rPr>
                  <a:t>max⁡{𝑝 | ∨</a:t>
                </a:r>
                <a:r>
                  <a:rPr lang="en-US" b="0" i="0">
                    <a:solidFill>
                      <a:srgbClr val="002060"/>
                    </a:solidFill>
                    <a:latin typeface="Cambria Math" panose="02040503050406030204" pitchFamily="18" charset="0"/>
                    <a:ea typeface="Cambria Math" panose="02040503050406030204" pitchFamily="18" charset="0"/>
                  </a:rPr>
                  <a:t>𝑝∈𝑑𝑛𝑛_𝑜𝑢𝑡𝑝𝑢𝑡_𝑣𝑒𝑐𝑡𝑜𝑟}</a:t>
                </a:r>
                <a:endParaRPr lang="en-US" b="0" dirty="0">
                  <a:solidFill>
                    <a:srgbClr val="002060"/>
                  </a:solidFill>
                </a:endParaRPr>
              </a:p>
              <a:p>
                <a:pPr>
                  <a:lnSpc>
                    <a:spcPct val="150000"/>
                  </a:lnSpc>
                </a:pPr>
                <a:r>
                  <a:rPr lang="en-US" dirty="0">
                    <a:solidFill>
                      <a:srgbClr val="002060"/>
                    </a:solidFill>
                  </a:rPr>
                  <a:t>And the actual probability is calculated using binning techniques.</a:t>
                </a:r>
              </a:p>
              <a:p>
                <a:pPr marL="0" indent="0">
                  <a:lnSpc>
                    <a:spcPct val="150000"/>
                  </a:lnSpc>
                  <a:buNone/>
                </a:pPr>
                <a:endParaRPr lang="en-US" dirty="0">
                  <a:solidFill>
                    <a:srgbClr val="002060"/>
                  </a:solidFill>
                </a:endParaRPr>
              </a:p>
              <a:p>
                <a:pPr marL="0" indent="0">
                  <a:lnSpc>
                    <a:spcPct val="150000"/>
                  </a:lnSpc>
                  <a:buNone/>
                </a:pPr>
                <a:endParaRPr lang="en-US" sz="1000" dirty="0">
                  <a:solidFill>
                    <a:srgbClr val="002060"/>
                  </a:solidFill>
                </a:endParaRPr>
              </a:p>
            </p:txBody>
          </p:sp>
        </mc:Fallback>
      </mc:AlternateContent>
      <p:sp>
        <p:nvSpPr>
          <p:cNvPr id="4" name="מציין מיקום של מספר שקופית 3">
            <a:extLst>
              <a:ext uri="{FF2B5EF4-FFF2-40B4-BE49-F238E27FC236}">
                <a16:creationId xmlns:a16="http://schemas.microsoft.com/office/drawing/2014/main" id="{38F10F39-79BB-CB73-3123-A52C65735A62}"/>
              </a:ext>
            </a:extLst>
          </p:cNvPr>
          <p:cNvSpPr>
            <a:spLocks noGrp="1"/>
          </p:cNvSpPr>
          <p:nvPr>
            <p:ph type="sldNum" sz="quarter" idx="5"/>
          </p:nvPr>
        </p:nvSpPr>
        <p:spPr/>
        <p:txBody>
          <a:bodyPr/>
          <a:lstStyle/>
          <a:p>
            <a:fld id="{C8C92D0D-AF30-4211-86C4-A3B87597F349}" type="slidenum">
              <a:rPr lang="he-IL" smtClean="0"/>
              <a:pPr/>
              <a:t>11</a:t>
            </a:fld>
            <a:endParaRPr lang="he-IL"/>
          </a:p>
        </p:txBody>
      </p:sp>
    </p:spTree>
    <p:extLst>
      <p:ext uri="{BB962C8B-B14F-4D97-AF65-F5344CB8AC3E}">
        <p14:creationId xmlns:p14="http://schemas.microsoft.com/office/powerpoint/2010/main" val="3145487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solidFill>
                  <a:srgbClr val="002060"/>
                </a:solidFill>
              </a:rPr>
              <a:t>Yonatan:</a:t>
            </a:r>
          </a:p>
          <a:p>
            <a:pPr marL="171450" indent="-171450" algn="l" rtl="0">
              <a:buFont typeface="Arial" panose="020B0604020202020204" pitchFamily="34" charset="0"/>
              <a:buChar char="•"/>
            </a:pPr>
            <a:r>
              <a:rPr lang="en-US" dirty="0">
                <a:solidFill>
                  <a:srgbClr val="002060"/>
                </a:solidFill>
              </a:rPr>
              <a:t>Now that we have a common language</a:t>
            </a:r>
          </a:p>
          <a:p>
            <a:pPr marL="171450" indent="-171450" algn="l" rtl="0">
              <a:buFont typeface="Arial" panose="020B0604020202020204" pitchFamily="34" charset="0"/>
              <a:buChar char="•"/>
            </a:pPr>
            <a:r>
              <a:rPr lang="en-US" dirty="0">
                <a:solidFill>
                  <a:srgbClr val="002060"/>
                </a:solidFill>
              </a:rPr>
              <a:t>Here we start discussing the project itself.</a:t>
            </a:r>
          </a:p>
          <a:p>
            <a:pPr marL="171450" indent="-171450" algn="l" rtl="0">
              <a:buFont typeface="Arial" panose="020B0604020202020204" pitchFamily="34" charset="0"/>
              <a:buChar char="•"/>
            </a:pPr>
            <a:r>
              <a:rPr lang="en-US" dirty="0">
                <a:solidFill>
                  <a:srgbClr val="002060"/>
                </a:solidFill>
              </a:rPr>
              <a:t>There are a few solutions to the problem  suggested in the literature:</a:t>
            </a:r>
          </a:p>
          <a:p>
            <a:pPr marL="628650" lvl="1" indent="-171450" algn="l" rtl="0">
              <a:buFont typeface="Arial" panose="020B0604020202020204" pitchFamily="34" charset="0"/>
              <a:buChar char="•"/>
            </a:pPr>
            <a:r>
              <a:rPr lang="en-US" dirty="0">
                <a:solidFill>
                  <a:srgbClr val="002060"/>
                </a:solidFill>
              </a:rPr>
              <a:t>Post processing methods</a:t>
            </a:r>
          </a:p>
          <a:p>
            <a:pPr marL="628650" lvl="1" indent="-171450" algn="l" rtl="0">
              <a:buFont typeface="Arial" panose="020B0604020202020204" pitchFamily="34" charset="0"/>
              <a:buChar char="•"/>
            </a:pPr>
            <a:r>
              <a:rPr lang="en-US" dirty="0">
                <a:solidFill>
                  <a:srgbClr val="002060"/>
                </a:solidFill>
              </a:rPr>
              <a:t>During-training methods – </a:t>
            </a:r>
            <a:r>
              <a:rPr lang="en-US" dirty="0">
                <a:solidFill>
                  <a:srgbClr val="002060"/>
                </a:solidFill>
                <a:highlight>
                  <a:srgbClr val="FFFF00"/>
                </a:highlight>
              </a:rPr>
              <a:t>Regulation– regulation is for example adding calibration error to loss function</a:t>
            </a:r>
          </a:p>
          <a:p>
            <a:pPr marL="628650" lvl="1" indent="-171450" algn="l" rtl="0">
              <a:buFont typeface="Arial" panose="020B0604020202020204" pitchFamily="34" charset="0"/>
              <a:buChar char="•"/>
            </a:pPr>
            <a:r>
              <a:rPr lang="en-US" dirty="0">
                <a:solidFill>
                  <a:srgbClr val="002060"/>
                </a:solidFill>
              </a:rPr>
              <a:t>Uncertainty removal</a:t>
            </a:r>
          </a:p>
          <a:p>
            <a:pPr marL="171450" indent="-171450" algn="l" rtl="0">
              <a:buFont typeface="Arial" panose="020B0604020202020204" pitchFamily="34" charset="0"/>
              <a:buChar char="•"/>
            </a:pPr>
            <a:r>
              <a:rPr lang="en-US" dirty="0">
                <a:solidFill>
                  <a:srgbClr val="002060"/>
                </a:solidFill>
              </a:rPr>
              <a:t>We are focused on post processing methods in our project.</a:t>
            </a:r>
          </a:p>
          <a:p>
            <a:pPr marL="171450" indent="-171450" algn="l" rtl="0">
              <a:buFont typeface="Arial" panose="020B0604020202020204" pitchFamily="34" charset="0"/>
              <a:buChar char="•"/>
            </a:pPr>
            <a:r>
              <a:rPr lang="en-US" dirty="0">
                <a:solidFill>
                  <a:srgbClr val="002060"/>
                </a:solidFill>
              </a:rPr>
              <a:t>We went on post processing because:</a:t>
            </a:r>
          </a:p>
          <a:p>
            <a:pPr marL="0" indent="0" algn="l" rtl="0">
              <a:buFont typeface="Arial" panose="020B0604020202020204" pitchFamily="34" charset="0"/>
              <a:buNone/>
            </a:pPr>
            <a:r>
              <a:rPr lang="en-US" dirty="0">
                <a:solidFill>
                  <a:srgbClr val="002060"/>
                </a:solidFill>
              </a:rPr>
              <a:t>	the other methods have shown to have a negative impact on the accuracy </a:t>
            </a:r>
          </a:p>
          <a:p>
            <a:pPr marL="0" indent="0" algn="l" rtl="0">
              <a:buFont typeface="Arial" panose="020B0604020202020204" pitchFamily="34" charset="0"/>
              <a:buNone/>
            </a:pPr>
            <a:r>
              <a:rPr lang="en-US" dirty="0">
                <a:solidFill>
                  <a:srgbClr val="002060"/>
                </a:solidFill>
              </a:rPr>
              <a:t>	We want to apply on existing networks</a:t>
            </a:r>
          </a:p>
          <a:p>
            <a:pPr marL="171450" indent="-171450" algn="l" rtl="0">
              <a:buFont typeface="Arial" panose="020B0604020202020204" pitchFamily="34" charset="0"/>
              <a:buChar char="•"/>
            </a:pP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12</a:t>
            </a:fld>
            <a:endParaRPr lang="he-IL"/>
          </a:p>
        </p:txBody>
      </p:sp>
    </p:spTree>
    <p:extLst>
      <p:ext uri="{BB962C8B-B14F-4D97-AF65-F5344CB8AC3E}">
        <p14:creationId xmlns:p14="http://schemas.microsoft.com/office/powerpoint/2010/main" val="553086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F8A07-D9EF-394E-1FA1-605A7CF4A14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56AC193-0FA9-7929-14F2-3E356D1E211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CD69877-6CB3-3F64-7F00-28FC5FAF4D11}"/>
              </a:ext>
            </a:extLst>
          </p:cNvPr>
          <p:cNvSpPr>
            <a:spLocks noGrp="1"/>
          </p:cNvSpPr>
          <p:nvPr>
            <p:ph type="body" idx="1"/>
          </p:nvPr>
        </p:nvSpPr>
        <p:spPr/>
        <p:txBody>
          <a:bodyPr/>
          <a:lstStyle/>
          <a:p>
            <a:pPr algn="l" rtl="0">
              <a:lnSpc>
                <a:spcPct val="200000"/>
              </a:lnSpc>
            </a:pPr>
            <a:r>
              <a:rPr lang="en-US" dirty="0">
                <a:solidFill>
                  <a:srgbClr val="002060"/>
                </a:solidFill>
              </a:rPr>
              <a:t>Yonatan:</a:t>
            </a:r>
          </a:p>
          <a:p>
            <a:pPr marL="171450" indent="-171450" algn="l" rtl="0">
              <a:lnSpc>
                <a:spcPct val="200000"/>
              </a:lnSpc>
              <a:buFont typeface="Arial" panose="020B0604020202020204" pitchFamily="34" charset="0"/>
              <a:buChar char="•"/>
            </a:pPr>
            <a:r>
              <a:rPr lang="en-US" dirty="0">
                <a:solidFill>
                  <a:srgbClr val="002060"/>
                </a:solidFill>
              </a:rPr>
              <a:t>Post processing demands:</a:t>
            </a:r>
          </a:p>
          <a:p>
            <a:pPr marL="628650" lvl="1" indent="-171450" algn="l" rtl="0">
              <a:lnSpc>
                <a:spcPct val="200000"/>
              </a:lnSpc>
              <a:buFont typeface="Arial" panose="020B0604020202020204" pitchFamily="34" charset="0"/>
              <a:buChar char="•"/>
            </a:pPr>
            <a:r>
              <a:rPr lang="en-US" dirty="0">
                <a:solidFill>
                  <a:srgbClr val="002060"/>
                </a:solidFill>
              </a:rPr>
              <a:t>Post processing should be relatively easy to apply</a:t>
            </a:r>
          </a:p>
          <a:p>
            <a:pPr marL="628650" lvl="1" indent="-171450" algn="l" rtl="0">
              <a:lnSpc>
                <a:spcPct val="200000"/>
              </a:lnSpc>
              <a:buFont typeface="Arial" panose="020B0604020202020204" pitchFamily="34" charset="0"/>
              <a:buChar char="•"/>
            </a:pPr>
            <a:r>
              <a:rPr lang="en-US" dirty="0">
                <a:solidFill>
                  <a:srgbClr val="002060"/>
                </a:solidFill>
              </a:rPr>
              <a:t>Should not affect class prediction i.e. should not manipulate accuracy</a:t>
            </a:r>
          </a:p>
          <a:p>
            <a:pPr marL="628650" lvl="1" indent="-171450" algn="l" rtl="0">
              <a:lnSpc>
                <a:spcPct val="200000"/>
              </a:lnSpc>
              <a:buFont typeface="Arial" panose="020B0604020202020204" pitchFamily="34" charset="0"/>
              <a:buChar char="•"/>
            </a:pPr>
            <a:r>
              <a:rPr lang="en-US" dirty="0">
                <a:solidFill>
                  <a:srgbClr val="002060"/>
                </a:solidFill>
              </a:rPr>
              <a:t>Should minimize miscalibration metrics such as ECE</a:t>
            </a:r>
          </a:p>
          <a:p>
            <a:pPr marL="171450" lvl="0" indent="-171450" algn="l" rtl="0">
              <a:lnSpc>
                <a:spcPct val="200000"/>
              </a:lnSpc>
              <a:buFont typeface="Arial" panose="020B0604020202020204" pitchFamily="34" charset="0"/>
              <a:buChar char="•"/>
            </a:pPr>
            <a:r>
              <a:rPr lang="en-US" dirty="0">
                <a:solidFill>
                  <a:srgbClr val="002060"/>
                </a:solidFill>
              </a:rPr>
              <a:t>Spoiler – one method we found that answers all criteria’s is called temperature scaling.</a:t>
            </a:r>
          </a:p>
          <a:p>
            <a:pPr marL="171450" lvl="0" indent="-171450" algn="l" rtl="0">
              <a:lnSpc>
                <a:spcPct val="200000"/>
              </a:lnSpc>
              <a:buFont typeface="Arial" panose="020B0604020202020204" pitchFamily="34" charset="0"/>
              <a:buChar char="•"/>
            </a:pPr>
            <a:r>
              <a:rPr lang="en-US" dirty="0">
                <a:solidFill>
                  <a:srgbClr val="002060"/>
                </a:solidFill>
              </a:rPr>
              <a:t>Mix n match – read about it</a:t>
            </a:r>
            <a:endParaRPr lang="he-IL" dirty="0">
              <a:solidFill>
                <a:srgbClr val="002060"/>
              </a:solidFill>
            </a:endParaRPr>
          </a:p>
        </p:txBody>
      </p:sp>
      <p:sp>
        <p:nvSpPr>
          <p:cNvPr id="4" name="מציין מיקום של מספר שקופית 3">
            <a:extLst>
              <a:ext uri="{FF2B5EF4-FFF2-40B4-BE49-F238E27FC236}">
                <a16:creationId xmlns:a16="http://schemas.microsoft.com/office/drawing/2014/main" id="{4FAB66A0-3153-9191-92F3-87370061937C}"/>
              </a:ext>
            </a:extLst>
          </p:cNvPr>
          <p:cNvSpPr>
            <a:spLocks noGrp="1"/>
          </p:cNvSpPr>
          <p:nvPr>
            <p:ph type="sldNum" sz="quarter" idx="5"/>
          </p:nvPr>
        </p:nvSpPr>
        <p:spPr/>
        <p:txBody>
          <a:bodyPr/>
          <a:lstStyle/>
          <a:p>
            <a:fld id="{C8C92D0D-AF30-4211-86C4-A3B87597F349}" type="slidenum">
              <a:rPr lang="he-IL" smtClean="0"/>
              <a:pPr/>
              <a:t>13</a:t>
            </a:fld>
            <a:endParaRPr lang="he-IL"/>
          </a:p>
        </p:txBody>
      </p:sp>
    </p:spTree>
    <p:extLst>
      <p:ext uri="{BB962C8B-B14F-4D97-AF65-F5344CB8AC3E}">
        <p14:creationId xmlns:p14="http://schemas.microsoft.com/office/powerpoint/2010/main" val="3640513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3EE47-0726-4DA6-619F-A0A495A41DB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E6DB900-9BD2-B893-8A17-C1D8BF8F118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F561114-9450-2AD7-7890-71DD6B80B6F8}"/>
              </a:ext>
            </a:extLst>
          </p:cNvPr>
          <p:cNvSpPr>
            <a:spLocks noGrp="1"/>
          </p:cNvSpPr>
          <p:nvPr>
            <p:ph type="body" idx="1"/>
          </p:nvPr>
        </p:nvSpPr>
        <p:spPr/>
        <p:txBody>
          <a:bodyPr/>
          <a:lstStyle/>
          <a:p>
            <a:pPr algn="l" rtl="0"/>
            <a:r>
              <a:rPr lang="en-US" dirty="0">
                <a:solidFill>
                  <a:srgbClr val="002060"/>
                </a:solidFill>
              </a:rPr>
              <a:t>Yonatan:</a:t>
            </a:r>
          </a:p>
          <a:p>
            <a:pPr marL="171450" indent="-171450" algn="l" rtl="0">
              <a:buFont typeface="Arial" panose="020B0604020202020204" pitchFamily="34" charset="0"/>
              <a:buChar char="•"/>
            </a:pPr>
            <a:r>
              <a:rPr lang="en-US" dirty="0"/>
              <a:t>Explain about the slide</a:t>
            </a:r>
          </a:p>
          <a:p>
            <a:pPr marL="171450" indent="-171450" algn="l" rtl="0">
              <a:buFont typeface="Arial" panose="020B0604020202020204" pitchFamily="34" charset="0"/>
              <a:buChar char="•"/>
            </a:pPr>
            <a:r>
              <a:rPr lang="en-US" dirty="0"/>
              <a:t>Mention that this is an example of a binary classification – Can be expanded to multiclass</a:t>
            </a:r>
          </a:p>
          <a:p>
            <a:pPr marL="171450" indent="-171450" algn="l" rtl="0">
              <a:buFont typeface="Arial" panose="020B0604020202020204" pitchFamily="34" charset="0"/>
              <a:buChar char="•"/>
            </a:pPr>
            <a:r>
              <a:rPr lang="en-US" dirty="0"/>
              <a:t>Read about how it can be expanded to multiclass</a:t>
            </a:r>
            <a:endParaRPr lang="he-IL" dirty="0"/>
          </a:p>
        </p:txBody>
      </p:sp>
      <p:sp>
        <p:nvSpPr>
          <p:cNvPr id="4" name="מציין מיקום של מספר שקופית 3">
            <a:extLst>
              <a:ext uri="{FF2B5EF4-FFF2-40B4-BE49-F238E27FC236}">
                <a16:creationId xmlns:a16="http://schemas.microsoft.com/office/drawing/2014/main" id="{34D14D6B-55F4-0316-6EF6-B79D462476DC}"/>
              </a:ext>
            </a:extLst>
          </p:cNvPr>
          <p:cNvSpPr>
            <a:spLocks noGrp="1"/>
          </p:cNvSpPr>
          <p:nvPr>
            <p:ph type="sldNum" sz="quarter" idx="5"/>
          </p:nvPr>
        </p:nvSpPr>
        <p:spPr/>
        <p:txBody>
          <a:bodyPr/>
          <a:lstStyle/>
          <a:p>
            <a:fld id="{C8C92D0D-AF30-4211-86C4-A3B87597F349}" type="slidenum">
              <a:rPr lang="he-IL" smtClean="0"/>
              <a:pPr/>
              <a:t>14</a:t>
            </a:fld>
            <a:endParaRPr lang="he-IL"/>
          </a:p>
        </p:txBody>
      </p:sp>
    </p:spTree>
    <p:extLst>
      <p:ext uri="{BB962C8B-B14F-4D97-AF65-F5344CB8AC3E}">
        <p14:creationId xmlns:p14="http://schemas.microsoft.com/office/powerpoint/2010/main" val="3366120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85DBE-3E38-D20F-AC29-C2AA483DBFB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610D0B3-255A-910D-73B1-D3EA6FE1A88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42CE361-87E5-F1DF-635B-2BAA154C6946}"/>
              </a:ext>
            </a:extLst>
          </p:cNvPr>
          <p:cNvSpPr>
            <a:spLocks noGrp="1"/>
          </p:cNvSpPr>
          <p:nvPr>
            <p:ph type="body" idx="1"/>
          </p:nvPr>
        </p:nvSpPr>
        <p:spPr/>
        <p:txBody>
          <a:bodyPr/>
          <a:lstStyle/>
          <a:p>
            <a:pPr algn="l" rtl="0"/>
            <a:r>
              <a:rPr lang="en-US" dirty="0">
                <a:solidFill>
                  <a:srgbClr val="002060"/>
                </a:solidFill>
              </a:rPr>
              <a:t>Yonatan:</a:t>
            </a:r>
          </a:p>
          <a:p>
            <a:pPr marL="171450" indent="-171450" algn="l" rtl="0">
              <a:buFont typeface="Arial" panose="020B0604020202020204" pitchFamily="34" charset="0"/>
              <a:buChar char="•"/>
            </a:pPr>
            <a:r>
              <a:rPr lang="en-US" dirty="0"/>
              <a:t>Explain about the slide</a:t>
            </a:r>
          </a:p>
          <a:p>
            <a:pPr marL="171450" indent="-171450" algn="l" rtl="0">
              <a:buFont typeface="Arial" panose="020B0604020202020204" pitchFamily="34" charset="0"/>
              <a:buChar char="•"/>
            </a:pPr>
            <a:r>
              <a:rPr lang="en-US" dirty="0"/>
              <a:t>Compare with previous slide about the change in bin size</a:t>
            </a:r>
          </a:p>
          <a:p>
            <a:pPr marL="171450" indent="-171450" algn="l" rtl="0">
              <a:buFont typeface="Arial" panose="020B0604020202020204" pitchFamily="34" charset="0"/>
              <a:buChar char="•"/>
            </a:pPr>
            <a:r>
              <a:rPr lang="en-US" dirty="0"/>
              <a:t>Mention that this is an example of a binary classification – Can be expanded to multiclass</a:t>
            </a:r>
          </a:p>
          <a:p>
            <a:pPr marL="171450" indent="-171450" algn="l" rtl="0">
              <a:buFont typeface="Arial" panose="020B0604020202020204" pitchFamily="34" charset="0"/>
              <a:buChar char="•"/>
            </a:pPr>
            <a:r>
              <a:rPr lang="en-US" dirty="0"/>
              <a:t>Read about how it can be expanded to multiclass</a:t>
            </a:r>
            <a:endParaRPr lang="he-IL" dirty="0"/>
          </a:p>
        </p:txBody>
      </p:sp>
      <p:sp>
        <p:nvSpPr>
          <p:cNvPr id="4" name="מציין מיקום של מספר שקופית 3">
            <a:extLst>
              <a:ext uri="{FF2B5EF4-FFF2-40B4-BE49-F238E27FC236}">
                <a16:creationId xmlns:a16="http://schemas.microsoft.com/office/drawing/2014/main" id="{48BCF750-F280-D2EE-2B63-B2D8C3D8E5D7}"/>
              </a:ext>
            </a:extLst>
          </p:cNvPr>
          <p:cNvSpPr>
            <a:spLocks noGrp="1"/>
          </p:cNvSpPr>
          <p:nvPr>
            <p:ph type="sldNum" sz="quarter" idx="5"/>
          </p:nvPr>
        </p:nvSpPr>
        <p:spPr/>
        <p:txBody>
          <a:bodyPr/>
          <a:lstStyle/>
          <a:p>
            <a:fld id="{C8C92D0D-AF30-4211-86C4-A3B87597F349}" type="slidenum">
              <a:rPr lang="he-IL" smtClean="0"/>
              <a:pPr/>
              <a:t>15</a:t>
            </a:fld>
            <a:endParaRPr lang="he-IL"/>
          </a:p>
        </p:txBody>
      </p:sp>
    </p:spTree>
    <p:extLst>
      <p:ext uri="{BB962C8B-B14F-4D97-AF65-F5344CB8AC3E}">
        <p14:creationId xmlns:p14="http://schemas.microsoft.com/office/powerpoint/2010/main" val="1032648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0C154-2743-C49C-4452-7D3E32AE7C1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4006C59-65AC-962D-E59F-6399044EC9C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3138DF2-B8F5-6466-0F18-D9D3807AE6F1}"/>
              </a:ext>
            </a:extLst>
          </p:cNvPr>
          <p:cNvSpPr>
            <a:spLocks noGrp="1"/>
          </p:cNvSpPr>
          <p:nvPr>
            <p:ph type="body" idx="1"/>
          </p:nvPr>
        </p:nvSpPr>
        <p:spPr/>
        <p:txBody>
          <a:bodyPr/>
          <a:lstStyle/>
          <a:p>
            <a:pPr algn="l" rtl="0"/>
            <a:r>
              <a:rPr lang="en-US" dirty="0">
                <a:solidFill>
                  <a:srgbClr val="002060"/>
                </a:solidFill>
              </a:rPr>
              <a:t>Yonatan:</a:t>
            </a:r>
          </a:p>
          <a:p>
            <a:pPr marL="171450" indent="-171450" algn="l" rtl="0">
              <a:buFont typeface="Arial" panose="020B0604020202020204" pitchFamily="34" charset="0"/>
              <a:buChar char="•"/>
            </a:pPr>
            <a:r>
              <a:rPr lang="en-US" dirty="0"/>
              <a:t>Explain about the slide</a:t>
            </a:r>
          </a:p>
          <a:p>
            <a:pPr marL="171450" indent="-171450" algn="l" rtl="0">
              <a:buFont typeface="Arial" panose="020B0604020202020204" pitchFamily="34" charset="0"/>
              <a:buChar char="•"/>
            </a:pPr>
            <a:r>
              <a:rPr lang="en-US" dirty="0"/>
              <a:t>Think about if we want to talk about vector and matrix scaling</a:t>
            </a:r>
            <a:endParaRPr lang="he-IL" dirty="0"/>
          </a:p>
        </p:txBody>
      </p:sp>
      <p:sp>
        <p:nvSpPr>
          <p:cNvPr id="4" name="מציין מיקום של מספר שקופית 3">
            <a:extLst>
              <a:ext uri="{FF2B5EF4-FFF2-40B4-BE49-F238E27FC236}">
                <a16:creationId xmlns:a16="http://schemas.microsoft.com/office/drawing/2014/main" id="{9D0A1F61-CA64-31F3-4081-13B958E562FC}"/>
              </a:ext>
            </a:extLst>
          </p:cNvPr>
          <p:cNvSpPr>
            <a:spLocks noGrp="1"/>
          </p:cNvSpPr>
          <p:nvPr>
            <p:ph type="sldNum" sz="quarter" idx="5"/>
          </p:nvPr>
        </p:nvSpPr>
        <p:spPr/>
        <p:txBody>
          <a:bodyPr/>
          <a:lstStyle/>
          <a:p>
            <a:fld id="{C8C92D0D-AF30-4211-86C4-A3B87597F349}" type="slidenum">
              <a:rPr lang="he-IL" smtClean="0"/>
              <a:pPr/>
              <a:t>16</a:t>
            </a:fld>
            <a:endParaRPr lang="he-IL"/>
          </a:p>
        </p:txBody>
      </p:sp>
    </p:spTree>
    <p:extLst>
      <p:ext uri="{BB962C8B-B14F-4D97-AF65-F5344CB8AC3E}">
        <p14:creationId xmlns:p14="http://schemas.microsoft.com/office/powerpoint/2010/main" val="329826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076FB-F3B2-F056-1B07-2768703F07A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144B596-A3B9-AD50-EC7E-F3F5B74D839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7D07656-F1BB-6634-7E07-62A55089916B}"/>
              </a:ext>
            </a:extLst>
          </p:cNvPr>
          <p:cNvSpPr>
            <a:spLocks noGrp="1"/>
          </p:cNvSpPr>
          <p:nvPr>
            <p:ph type="body" idx="1"/>
          </p:nvPr>
        </p:nvSpPr>
        <p:spPr/>
        <p:txBody>
          <a:bodyPr/>
          <a:lstStyle/>
          <a:p>
            <a:pPr algn="l" rtl="0"/>
            <a:r>
              <a:rPr lang="en-US" dirty="0">
                <a:solidFill>
                  <a:srgbClr val="002060"/>
                </a:solidFill>
              </a:rPr>
              <a:t>Yonatan:</a:t>
            </a:r>
          </a:p>
          <a:p>
            <a:pPr marL="171450" indent="-171450" algn="l" rtl="0">
              <a:buFont typeface="Arial" panose="020B0604020202020204" pitchFamily="34" charset="0"/>
              <a:buChar char="•"/>
            </a:pPr>
            <a:r>
              <a:rPr lang="en-US" dirty="0"/>
              <a:t>Explain about the slide</a:t>
            </a:r>
          </a:p>
          <a:p>
            <a:pPr marL="171450" indent="-171450" algn="l" rtl="0">
              <a:buFont typeface="Arial" panose="020B0604020202020204" pitchFamily="34" charset="0"/>
              <a:buChar char="•"/>
            </a:pPr>
            <a:endParaRPr lang="en-US" dirty="0"/>
          </a:p>
        </p:txBody>
      </p:sp>
      <p:sp>
        <p:nvSpPr>
          <p:cNvPr id="4" name="מציין מיקום של מספר שקופית 3">
            <a:extLst>
              <a:ext uri="{FF2B5EF4-FFF2-40B4-BE49-F238E27FC236}">
                <a16:creationId xmlns:a16="http://schemas.microsoft.com/office/drawing/2014/main" id="{84796970-3051-E58E-70E5-E0DCA0D099AA}"/>
              </a:ext>
            </a:extLst>
          </p:cNvPr>
          <p:cNvSpPr>
            <a:spLocks noGrp="1"/>
          </p:cNvSpPr>
          <p:nvPr>
            <p:ph type="sldNum" sz="quarter" idx="5"/>
          </p:nvPr>
        </p:nvSpPr>
        <p:spPr/>
        <p:txBody>
          <a:bodyPr/>
          <a:lstStyle/>
          <a:p>
            <a:fld id="{C8C92D0D-AF30-4211-86C4-A3B87597F349}" type="slidenum">
              <a:rPr lang="he-IL" smtClean="0"/>
              <a:pPr/>
              <a:t>17</a:t>
            </a:fld>
            <a:endParaRPr lang="he-IL"/>
          </a:p>
        </p:txBody>
      </p:sp>
    </p:spTree>
    <p:extLst>
      <p:ext uri="{BB962C8B-B14F-4D97-AF65-F5344CB8AC3E}">
        <p14:creationId xmlns:p14="http://schemas.microsoft.com/office/powerpoint/2010/main" val="2533526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2AA2-0BC0-284C-7B44-3421120D0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5AD27-0C62-B21E-04D0-DC6FC3DE95FC}"/>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9279251E-B32A-9DED-36B6-53EE83B58556}"/>
              </a:ext>
            </a:extLst>
          </p:cNvPr>
          <p:cNvSpPr>
            <a:spLocks noGrp="1"/>
          </p:cNvSpPr>
          <p:nvPr>
            <p:ph type="body" idx="1"/>
          </p:nvPr>
        </p:nvSpPr>
        <p:spPr/>
        <p:txBody>
          <a:bodyPr/>
          <a:lstStyle/>
          <a:p>
            <a:endParaRPr lang="he-IL"/>
          </a:p>
        </p:txBody>
      </p:sp>
      <p:sp>
        <p:nvSpPr>
          <p:cNvPr id="4" name="Slide Number Placeholder 3">
            <a:extLst>
              <a:ext uri="{FF2B5EF4-FFF2-40B4-BE49-F238E27FC236}">
                <a16:creationId xmlns:a16="http://schemas.microsoft.com/office/drawing/2014/main" id="{6832B2E1-B2B4-1105-6FE1-1B05CA54DCAC}"/>
              </a:ext>
            </a:extLst>
          </p:cNvPr>
          <p:cNvSpPr>
            <a:spLocks noGrp="1"/>
          </p:cNvSpPr>
          <p:nvPr>
            <p:ph type="sldNum" sz="quarter" idx="10"/>
          </p:nvPr>
        </p:nvSpPr>
        <p:spPr/>
        <p:txBody>
          <a:bodyPr/>
          <a:lstStyle/>
          <a:p>
            <a:fld id="{C8C92D0D-AF30-4211-86C4-A3B87597F349}" type="slidenum">
              <a:rPr lang="he-IL" smtClean="0"/>
              <a:pPr/>
              <a:t>18</a:t>
            </a:fld>
            <a:endParaRPr lang="he-IL"/>
          </a:p>
        </p:txBody>
      </p:sp>
    </p:spTree>
    <p:extLst>
      <p:ext uri="{BB962C8B-B14F-4D97-AF65-F5344CB8AC3E}">
        <p14:creationId xmlns:p14="http://schemas.microsoft.com/office/powerpoint/2010/main" val="2615628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p>
          <a:p>
            <a:pPr marL="171450" lvl="0" indent="-171450" algn="l" rtl="0">
              <a:buFont typeface="Arial" panose="020B0604020202020204" pitchFamily="34" charset="0"/>
              <a:buChar char="•"/>
            </a:pPr>
            <a:r>
              <a:rPr lang="en-US" dirty="0">
                <a:solidFill>
                  <a:srgbClr val="002060"/>
                </a:solidFill>
              </a:rPr>
              <a:t>We will take some trained networks and some we will train ourselves</a:t>
            </a:r>
          </a:p>
          <a:p>
            <a:pPr marL="171450" lvl="0" indent="-171450" algn="l" rtl="0">
              <a:buFont typeface="Arial" panose="020B0604020202020204" pitchFamily="34" charset="0"/>
              <a:buChar char="•"/>
            </a:pPr>
            <a:r>
              <a:rPr lang="en-US" dirty="0">
                <a:solidFill>
                  <a:srgbClr val="002060"/>
                </a:solidFill>
              </a:rPr>
              <a:t>The main block is the calibration of the prediction scores – this is where our project aims to act upon</a:t>
            </a:r>
          </a:p>
          <a:p>
            <a:pPr marL="171450" lvl="0" indent="-171450" algn="l" rtl="0">
              <a:buFont typeface="Arial" panose="020B0604020202020204" pitchFamily="34" charset="0"/>
              <a:buChar char="•"/>
            </a:pPr>
            <a:r>
              <a:rPr lang="en-US" dirty="0">
                <a:solidFill>
                  <a:srgbClr val="002060"/>
                </a:solidFill>
              </a:rPr>
              <a:t>In the inference stage we will compare the results and make our conclusions</a:t>
            </a:r>
          </a:p>
          <a:p>
            <a:pPr marL="171450" lvl="0" indent="-171450" algn="l" rtl="0">
              <a:buFont typeface="Arial" panose="020B0604020202020204" pitchFamily="34" charset="0"/>
              <a:buChar char="•"/>
            </a:pPr>
            <a:r>
              <a:rPr lang="en-US" dirty="0">
                <a:solidFill>
                  <a:srgbClr val="002060"/>
                </a:solidFill>
              </a:rPr>
              <a:t>Our project is mainly focused on the green cube of the calibration</a:t>
            </a:r>
            <a:endParaRPr lang="he-IL" dirty="0">
              <a:solidFill>
                <a:srgbClr val="002060"/>
              </a:solidFill>
            </a:endParaRPr>
          </a:p>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19</a:t>
            </a:fld>
            <a:endParaRPr lang="he-IL"/>
          </a:p>
        </p:txBody>
      </p:sp>
    </p:spTree>
    <p:extLst>
      <p:ext uri="{BB962C8B-B14F-4D97-AF65-F5344CB8AC3E}">
        <p14:creationId xmlns:p14="http://schemas.microsoft.com/office/powerpoint/2010/main" val="773085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2AD79-DB32-14D9-2782-DC1F7C358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5245-3F2D-E18C-F28A-73B2CE3F0461}"/>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A2B3721B-D0F9-A76E-7836-450709179C1B}"/>
              </a:ext>
            </a:extLst>
          </p:cNvPr>
          <p:cNvSpPr>
            <a:spLocks noGrp="1"/>
          </p:cNvSpPr>
          <p:nvPr>
            <p:ph type="body" idx="1"/>
          </p:nvPr>
        </p:nvSpPr>
        <p:spPr/>
        <p:txBody>
          <a:bodyPr/>
          <a:lstStyle/>
          <a:p>
            <a:pPr algn="l" rtl="0"/>
            <a:r>
              <a:rPr lang="en-US" dirty="0"/>
              <a:t>Just go other the bullets</a:t>
            </a:r>
            <a:endParaRPr lang="he-IL" dirty="0"/>
          </a:p>
        </p:txBody>
      </p:sp>
      <p:sp>
        <p:nvSpPr>
          <p:cNvPr id="4" name="Slide Number Placeholder 3">
            <a:extLst>
              <a:ext uri="{FF2B5EF4-FFF2-40B4-BE49-F238E27FC236}">
                <a16:creationId xmlns:a16="http://schemas.microsoft.com/office/drawing/2014/main" id="{469A5EA2-1660-4F9C-95A0-579837CC7AAB}"/>
              </a:ext>
            </a:extLst>
          </p:cNvPr>
          <p:cNvSpPr>
            <a:spLocks noGrp="1"/>
          </p:cNvSpPr>
          <p:nvPr>
            <p:ph type="sldNum" sz="quarter" idx="10"/>
          </p:nvPr>
        </p:nvSpPr>
        <p:spPr/>
        <p:txBody>
          <a:bodyPr/>
          <a:lstStyle/>
          <a:p>
            <a:fld id="{C8C92D0D-AF30-4211-86C4-A3B87597F349}" type="slidenum">
              <a:rPr lang="he-IL" smtClean="0"/>
              <a:pPr/>
              <a:t>2</a:t>
            </a:fld>
            <a:endParaRPr lang="he-IL"/>
          </a:p>
        </p:txBody>
      </p:sp>
    </p:spTree>
    <p:extLst>
      <p:ext uri="{BB962C8B-B14F-4D97-AF65-F5344CB8AC3E}">
        <p14:creationId xmlns:p14="http://schemas.microsoft.com/office/powerpoint/2010/main" val="2224996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56BAD-09DF-4EA4-0FC7-76968BEEAF6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2A1DA06-3F41-E58A-C13A-621476E46E1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3BC8557-8680-B94F-1AA2-8CE871DF882B}"/>
              </a:ext>
            </a:extLst>
          </p:cNvPr>
          <p:cNvSpPr>
            <a:spLocks noGrp="1"/>
          </p:cNvSpPr>
          <p:nvPr>
            <p:ph type="body" idx="1"/>
          </p:nvPr>
        </p:nvSpPr>
        <p:spPr/>
        <p:txBody>
          <a:bodyPr/>
          <a:lstStyle/>
          <a:p>
            <a:pPr algn="l" rtl="0"/>
            <a:r>
              <a:rPr lang="en-US" dirty="0" err="1">
                <a:solidFill>
                  <a:srgbClr val="002060"/>
                </a:solidFill>
              </a:rPr>
              <a:t>Avichay</a:t>
            </a:r>
            <a:r>
              <a:rPr lang="en-US" dirty="0">
                <a:solidFill>
                  <a:srgbClr val="002060"/>
                </a:solidFill>
              </a:rPr>
              <a:t>:</a:t>
            </a:r>
          </a:p>
          <a:p>
            <a:pPr algn="l" rtl="0"/>
            <a:endParaRPr lang="en-US" dirty="0">
              <a:solidFill>
                <a:srgbClr val="002060"/>
              </a:solidFill>
            </a:endParaRPr>
          </a:p>
        </p:txBody>
      </p:sp>
      <p:sp>
        <p:nvSpPr>
          <p:cNvPr id="4" name="מציין מיקום של מספר שקופית 3">
            <a:extLst>
              <a:ext uri="{FF2B5EF4-FFF2-40B4-BE49-F238E27FC236}">
                <a16:creationId xmlns:a16="http://schemas.microsoft.com/office/drawing/2014/main" id="{C41681F7-5C07-5614-28A9-1A9BB5A4F8B4}"/>
              </a:ext>
            </a:extLst>
          </p:cNvPr>
          <p:cNvSpPr>
            <a:spLocks noGrp="1"/>
          </p:cNvSpPr>
          <p:nvPr>
            <p:ph type="sldNum" sz="quarter" idx="5"/>
          </p:nvPr>
        </p:nvSpPr>
        <p:spPr/>
        <p:txBody>
          <a:bodyPr/>
          <a:lstStyle/>
          <a:p>
            <a:fld id="{C8C92D0D-AF30-4211-86C4-A3B87597F349}" type="slidenum">
              <a:rPr lang="he-IL" smtClean="0"/>
              <a:pPr/>
              <a:t>20</a:t>
            </a:fld>
            <a:endParaRPr lang="he-IL"/>
          </a:p>
        </p:txBody>
      </p:sp>
    </p:spTree>
    <p:extLst>
      <p:ext uri="{BB962C8B-B14F-4D97-AF65-F5344CB8AC3E}">
        <p14:creationId xmlns:p14="http://schemas.microsoft.com/office/powerpoint/2010/main" val="316313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1768A-4C0A-9864-DAA9-754555FE7FF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2C3602-A4E6-B46F-5D4C-B8C7A22E1841}"/>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EFF2D9F-040B-4F73-C34B-A5DDC2670A0A}"/>
              </a:ext>
            </a:extLst>
          </p:cNvPr>
          <p:cNvSpPr>
            <a:spLocks noGrp="1"/>
          </p:cNvSpPr>
          <p:nvPr>
            <p:ph type="body" idx="1"/>
          </p:nvPr>
        </p:nvSpPr>
        <p:spPr/>
        <p:txBody>
          <a:bodyPr/>
          <a:lstStyle/>
          <a:p>
            <a:pPr algn="l" rtl="0"/>
            <a:r>
              <a:rPr lang="en-US" dirty="0" err="1"/>
              <a:t>Avichay</a:t>
            </a:r>
            <a:r>
              <a:rPr lang="en-US" dirty="0"/>
              <a:t>:</a:t>
            </a:r>
          </a:p>
          <a:p>
            <a:pPr marL="171450" indent="-171450" algn="l" rtl="0">
              <a:buFont typeface="Arial" panose="020B0604020202020204" pitchFamily="34" charset="0"/>
              <a:buChar char="•"/>
            </a:pPr>
            <a:r>
              <a:rPr lang="en-US" dirty="0"/>
              <a:t>Left is uncalibrated – suffers from large error in ECE</a:t>
            </a:r>
          </a:p>
          <a:p>
            <a:pPr marL="171450" indent="-171450" algn="l" rtl="0">
              <a:buFont typeface="Arial" panose="020B0604020202020204" pitchFamily="34" charset="0"/>
              <a:buChar char="•"/>
            </a:pPr>
            <a:r>
              <a:rPr lang="en-US" dirty="0"/>
              <a:t>Right is histogram binning which reduced ECE but also confidence</a:t>
            </a:r>
            <a:endParaRPr lang="he-IL" dirty="0"/>
          </a:p>
        </p:txBody>
      </p:sp>
      <p:sp>
        <p:nvSpPr>
          <p:cNvPr id="4" name="מציין מיקום של מספר שקופית 3">
            <a:extLst>
              <a:ext uri="{FF2B5EF4-FFF2-40B4-BE49-F238E27FC236}">
                <a16:creationId xmlns:a16="http://schemas.microsoft.com/office/drawing/2014/main" id="{0BBAF553-82E5-C33C-7CE0-F7FF0ABD29B6}"/>
              </a:ext>
            </a:extLst>
          </p:cNvPr>
          <p:cNvSpPr>
            <a:spLocks noGrp="1"/>
          </p:cNvSpPr>
          <p:nvPr>
            <p:ph type="sldNum" sz="quarter" idx="5"/>
          </p:nvPr>
        </p:nvSpPr>
        <p:spPr/>
        <p:txBody>
          <a:bodyPr/>
          <a:lstStyle/>
          <a:p>
            <a:fld id="{C8C92D0D-AF30-4211-86C4-A3B87597F349}" type="slidenum">
              <a:rPr lang="he-IL" smtClean="0"/>
              <a:pPr/>
              <a:t>21</a:t>
            </a:fld>
            <a:endParaRPr lang="he-IL"/>
          </a:p>
        </p:txBody>
      </p:sp>
    </p:spTree>
    <p:extLst>
      <p:ext uri="{BB962C8B-B14F-4D97-AF65-F5344CB8AC3E}">
        <p14:creationId xmlns:p14="http://schemas.microsoft.com/office/powerpoint/2010/main" val="4146117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D732C-B9FD-F058-F633-FAA21604724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BDEDF6E-3D87-42F0-BF51-592D7832643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56D1AAA-62DF-0F86-DB62-1D5D64C8DCEC}"/>
              </a:ext>
            </a:extLst>
          </p:cNvPr>
          <p:cNvSpPr>
            <a:spLocks noGrp="1"/>
          </p:cNvSpPr>
          <p:nvPr>
            <p:ph type="body" idx="1"/>
          </p:nvPr>
        </p:nvSpPr>
        <p:spPr/>
        <p:txBody>
          <a:bodyPr/>
          <a:lstStyle/>
          <a:p>
            <a:pPr algn="l" rtl="0"/>
            <a:r>
              <a:rPr lang="en-US" dirty="0" err="1"/>
              <a:t>Avichay</a:t>
            </a:r>
            <a:endParaRPr lang="he-IL" dirty="0"/>
          </a:p>
        </p:txBody>
      </p:sp>
      <p:sp>
        <p:nvSpPr>
          <p:cNvPr id="4" name="מציין מיקום של מספר שקופית 3">
            <a:extLst>
              <a:ext uri="{FF2B5EF4-FFF2-40B4-BE49-F238E27FC236}">
                <a16:creationId xmlns:a16="http://schemas.microsoft.com/office/drawing/2014/main" id="{472D050B-FA82-347B-DF79-99E16ACD74E2}"/>
              </a:ext>
            </a:extLst>
          </p:cNvPr>
          <p:cNvSpPr>
            <a:spLocks noGrp="1"/>
          </p:cNvSpPr>
          <p:nvPr>
            <p:ph type="sldNum" sz="quarter" idx="5"/>
          </p:nvPr>
        </p:nvSpPr>
        <p:spPr/>
        <p:txBody>
          <a:bodyPr/>
          <a:lstStyle/>
          <a:p>
            <a:fld id="{C8C92D0D-AF30-4211-86C4-A3B87597F349}" type="slidenum">
              <a:rPr lang="he-IL" smtClean="0"/>
              <a:pPr/>
              <a:t>22</a:t>
            </a:fld>
            <a:endParaRPr lang="he-IL"/>
          </a:p>
        </p:txBody>
      </p:sp>
    </p:spTree>
    <p:extLst>
      <p:ext uri="{BB962C8B-B14F-4D97-AF65-F5344CB8AC3E}">
        <p14:creationId xmlns:p14="http://schemas.microsoft.com/office/powerpoint/2010/main" val="2425069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A0B06-E509-AA14-1E22-357ABCA571E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3241BCC-149A-B640-84F3-2AF23D6DA1C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BD30CB8-56D8-20EA-C591-83D94B66017C}"/>
              </a:ext>
            </a:extLst>
          </p:cNvPr>
          <p:cNvSpPr>
            <a:spLocks noGrp="1"/>
          </p:cNvSpPr>
          <p:nvPr>
            <p:ph type="body" idx="1"/>
          </p:nvPr>
        </p:nvSpPr>
        <p:spPr/>
        <p:txBody>
          <a:bodyPr/>
          <a:lstStyle/>
          <a:p>
            <a:pPr algn="l" rtl="0"/>
            <a:r>
              <a:rPr lang="en-US" dirty="0" err="1"/>
              <a:t>Avichay</a:t>
            </a:r>
            <a:r>
              <a:rPr lang="en-US" dirty="0"/>
              <a:t>:</a:t>
            </a:r>
          </a:p>
          <a:p>
            <a:pPr marL="171450" indent="-171450" algn="l" rtl="0">
              <a:buFont typeface="Arial" panose="020B0604020202020204" pitchFamily="34" charset="0"/>
              <a:buChar char="•"/>
            </a:pPr>
            <a:endParaRPr lang="he-IL" dirty="0"/>
          </a:p>
        </p:txBody>
      </p:sp>
      <p:sp>
        <p:nvSpPr>
          <p:cNvPr id="4" name="מציין מיקום של מספר שקופית 3">
            <a:extLst>
              <a:ext uri="{FF2B5EF4-FFF2-40B4-BE49-F238E27FC236}">
                <a16:creationId xmlns:a16="http://schemas.microsoft.com/office/drawing/2014/main" id="{8A308752-1CF9-0070-03B7-D2F13BC0D678}"/>
              </a:ext>
            </a:extLst>
          </p:cNvPr>
          <p:cNvSpPr>
            <a:spLocks noGrp="1"/>
          </p:cNvSpPr>
          <p:nvPr>
            <p:ph type="sldNum" sz="quarter" idx="5"/>
          </p:nvPr>
        </p:nvSpPr>
        <p:spPr/>
        <p:txBody>
          <a:bodyPr/>
          <a:lstStyle/>
          <a:p>
            <a:fld id="{C8C92D0D-AF30-4211-86C4-A3B87597F349}" type="slidenum">
              <a:rPr lang="he-IL" smtClean="0"/>
              <a:pPr/>
              <a:t>23</a:t>
            </a:fld>
            <a:endParaRPr lang="he-IL"/>
          </a:p>
        </p:txBody>
      </p:sp>
    </p:spTree>
    <p:extLst>
      <p:ext uri="{BB962C8B-B14F-4D97-AF65-F5344CB8AC3E}">
        <p14:creationId xmlns:p14="http://schemas.microsoft.com/office/powerpoint/2010/main" val="2276374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err="1"/>
              <a:t>Avichay</a:t>
            </a:r>
            <a:r>
              <a:rPr lang="en-US" dirty="0"/>
              <a:t>:</a:t>
            </a:r>
          </a:p>
          <a:p>
            <a:pPr marL="171450" indent="-171450" algn="l" rtl="0">
              <a:buFont typeface="Arial" panose="020B0604020202020204" pitchFamily="34" charset="0"/>
              <a:buChar char="•"/>
            </a:pP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24</a:t>
            </a:fld>
            <a:endParaRPr lang="he-IL"/>
          </a:p>
        </p:txBody>
      </p:sp>
    </p:spTree>
    <p:extLst>
      <p:ext uri="{BB962C8B-B14F-4D97-AF65-F5344CB8AC3E}">
        <p14:creationId xmlns:p14="http://schemas.microsoft.com/office/powerpoint/2010/main" val="1212459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2AA2-0BC0-284C-7B44-3421120D0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5AD27-0C62-B21E-04D0-DC6FC3DE95FC}"/>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9279251E-B32A-9DED-36B6-53EE83B58556}"/>
              </a:ext>
            </a:extLst>
          </p:cNvPr>
          <p:cNvSpPr>
            <a:spLocks noGrp="1"/>
          </p:cNvSpPr>
          <p:nvPr>
            <p:ph type="body" idx="1"/>
          </p:nvPr>
        </p:nvSpPr>
        <p:spPr/>
        <p:txBody>
          <a:bodyPr/>
          <a:lstStyle/>
          <a:p>
            <a:endParaRPr lang="he-IL"/>
          </a:p>
        </p:txBody>
      </p:sp>
      <p:sp>
        <p:nvSpPr>
          <p:cNvPr id="4" name="Slide Number Placeholder 3">
            <a:extLst>
              <a:ext uri="{FF2B5EF4-FFF2-40B4-BE49-F238E27FC236}">
                <a16:creationId xmlns:a16="http://schemas.microsoft.com/office/drawing/2014/main" id="{6832B2E1-B2B4-1105-6FE1-1B05CA54DCAC}"/>
              </a:ext>
            </a:extLst>
          </p:cNvPr>
          <p:cNvSpPr>
            <a:spLocks noGrp="1"/>
          </p:cNvSpPr>
          <p:nvPr>
            <p:ph type="sldNum" sz="quarter" idx="10"/>
          </p:nvPr>
        </p:nvSpPr>
        <p:spPr/>
        <p:txBody>
          <a:bodyPr/>
          <a:lstStyle/>
          <a:p>
            <a:fld id="{C8C92D0D-AF30-4211-86C4-A3B87597F349}" type="slidenum">
              <a:rPr lang="he-IL" smtClean="0"/>
              <a:pPr/>
              <a:t>25</a:t>
            </a:fld>
            <a:endParaRPr lang="he-IL"/>
          </a:p>
        </p:txBody>
      </p:sp>
    </p:spTree>
    <p:extLst>
      <p:ext uri="{BB962C8B-B14F-4D97-AF65-F5344CB8AC3E}">
        <p14:creationId xmlns:p14="http://schemas.microsoft.com/office/powerpoint/2010/main" val="3093993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0C3AA-6EC8-2457-34E9-3337C9192CB4}"/>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5585644-EB0C-CEF3-CE80-1CF3C0E9B5E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03FDC85-13B9-6C83-2ACF-84520213DEA5}"/>
              </a:ext>
            </a:extLst>
          </p:cNvPr>
          <p:cNvSpPr>
            <a:spLocks noGrp="1"/>
          </p:cNvSpPr>
          <p:nvPr>
            <p:ph type="body" idx="1"/>
          </p:nvPr>
        </p:nvSpPr>
        <p:spPr/>
        <p:txBody>
          <a:bodyPr/>
          <a:lstStyle/>
          <a:p>
            <a:pPr algn="l" rtl="0"/>
            <a:r>
              <a:rPr lang="en-US" dirty="0">
                <a:solidFill>
                  <a:srgbClr val="002060"/>
                </a:solidFill>
              </a:rPr>
              <a:t>Yonatan:</a:t>
            </a:r>
          </a:p>
          <a:p>
            <a:pPr marL="171450" indent="-171450" algn="l" rtl="0">
              <a:buFont typeface="Arial" panose="020B0604020202020204" pitchFamily="34" charset="0"/>
              <a:buChar char="•"/>
            </a:pPr>
            <a:r>
              <a:rPr lang="en-US" dirty="0">
                <a:solidFill>
                  <a:srgbClr val="002060"/>
                </a:solidFill>
              </a:rPr>
              <a:t>One method which is widely used to classify audio nets is to turn audio to spectrograms and insert as image to CNN</a:t>
            </a:r>
            <a:endParaRPr lang="he-IL" dirty="0"/>
          </a:p>
        </p:txBody>
      </p:sp>
      <p:sp>
        <p:nvSpPr>
          <p:cNvPr id="4" name="מציין מיקום של מספר שקופית 3">
            <a:extLst>
              <a:ext uri="{FF2B5EF4-FFF2-40B4-BE49-F238E27FC236}">
                <a16:creationId xmlns:a16="http://schemas.microsoft.com/office/drawing/2014/main" id="{0F51403D-AE10-EF46-79DC-55040A5A66D2}"/>
              </a:ext>
            </a:extLst>
          </p:cNvPr>
          <p:cNvSpPr>
            <a:spLocks noGrp="1"/>
          </p:cNvSpPr>
          <p:nvPr>
            <p:ph type="sldNum" sz="quarter" idx="5"/>
          </p:nvPr>
        </p:nvSpPr>
        <p:spPr/>
        <p:txBody>
          <a:bodyPr/>
          <a:lstStyle/>
          <a:p>
            <a:fld id="{C8C92D0D-AF30-4211-86C4-A3B87597F349}" type="slidenum">
              <a:rPr lang="he-IL" smtClean="0"/>
              <a:pPr/>
              <a:t>26</a:t>
            </a:fld>
            <a:endParaRPr lang="he-IL"/>
          </a:p>
        </p:txBody>
      </p:sp>
    </p:spTree>
    <p:extLst>
      <p:ext uri="{BB962C8B-B14F-4D97-AF65-F5344CB8AC3E}">
        <p14:creationId xmlns:p14="http://schemas.microsoft.com/office/powerpoint/2010/main" val="3904741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27</a:t>
            </a:fld>
            <a:endParaRPr lang="he-IL"/>
          </a:p>
        </p:txBody>
      </p:sp>
    </p:spTree>
    <p:extLst>
      <p:ext uri="{BB962C8B-B14F-4D97-AF65-F5344CB8AC3E}">
        <p14:creationId xmlns:p14="http://schemas.microsoft.com/office/powerpoint/2010/main" val="1076714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28</a:t>
            </a:fld>
            <a:endParaRPr lang="he-IL"/>
          </a:p>
        </p:txBody>
      </p:sp>
    </p:spTree>
    <p:extLst>
      <p:ext uri="{BB962C8B-B14F-4D97-AF65-F5344CB8AC3E}">
        <p14:creationId xmlns:p14="http://schemas.microsoft.com/office/powerpoint/2010/main" val="950666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err="1">
                <a:solidFill>
                  <a:srgbClr val="002060"/>
                </a:solidFill>
              </a:rPr>
              <a:t>Avichay</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29</a:t>
            </a:fld>
            <a:endParaRPr lang="he-IL"/>
          </a:p>
        </p:txBody>
      </p:sp>
    </p:spTree>
    <p:extLst>
      <p:ext uri="{BB962C8B-B14F-4D97-AF65-F5344CB8AC3E}">
        <p14:creationId xmlns:p14="http://schemas.microsoft.com/office/powerpoint/2010/main" val="318754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189F1-6290-DBA2-7E63-1A3BE9C59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DFA4F-0972-D308-9244-F2DF0CC1D203}"/>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F54D60E0-24F2-9E17-BF10-A622AD665193}"/>
              </a:ext>
            </a:extLst>
          </p:cNvPr>
          <p:cNvSpPr>
            <a:spLocks noGrp="1"/>
          </p:cNvSpPr>
          <p:nvPr>
            <p:ph type="body" idx="1"/>
          </p:nvPr>
        </p:nvSpPr>
        <p:spPr/>
        <p:txBody>
          <a:bodyPr/>
          <a:lstStyle/>
          <a:p>
            <a:endParaRPr lang="he-IL"/>
          </a:p>
        </p:txBody>
      </p:sp>
      <p:sp>
        <p:nvSpPr>
          <p:cNvPr id="4" name="Slide Number Placeholder 3">
            <a:extLst>
              <a:ext uri="{FF2B5EF4-FFF2-40B4-BE49-F238E27FC236}">
                <a16:creationId xmlns:a16="http://schemas.microsoft.com/office/drawing/2014/main" id="{F9747974-E7A9-7C6F-F633-6F9DC450583C}"/>
              </a:ext>
            </a:extLst>
          </p:cNvPr>
          <p:cNvSpPr>
            <a:spLocks noGrp="1"/>
          </p:cNvSpPr>
          <p:nvPr>
            <p:ph type="sldNum" sz="quarter" idx="10"/>
          </p:nvPr>
        </p:nvSpPr>
        <p:spPr/>
        <p:txBody>
          <a:bodyPr/>
          <a:lstStyle/>
          <a:p>
            <a:fld id="{C8C92D0D-AF30-4211-86C4-A3B87597F349}" type="slidenum">
              <a:rPr lang="he-IL" smtClean="0"/>
              <a:pPr/>
              <a:t>3</a:t>
            </a:fld>
            <a:endParaRPr lang="he-IL"/>
          </a:p>
        </p:txBody>
      </p:sp>
    </p:spTree>
    <p:extLst>
      <p:ext uri="{BB962C8B-B14F-4D97-AF65-F5344CB8AC3E}">
        <p14:creationId xmlns:p14="http://schemas.microsoft.com/office/powerpoint/2010/main" val="2384261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err="1">
                <a:solidFill>
                  <a:srgbClr val="002060"/>
                </a:solidFill>
              </a:rPr>
              <a:t>Avichay</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30</a:t>
            </a:fld>
            <a:endParaRPr lang="he-IL"/>
          </a:p>
        </p:txBody>
      </p:sp>
    </p:spTree>
    <p:extLst>
      <p:ext uri="{BB962C8B-B14F-4D97-AF65-F5344CB8AC3E}">
        <p14:creationId xmlns:p14="http://schemas.microsoft.com/office/powerpoint/2010/main" val="3068365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err="1">
                <a:solidFill>
                  <a:srgbClr val="002060"/>
                </a:solidFill>
              </a:rPr>
              <a:t>Avichay</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31</a:t>
            </a:fld>
            <a:endParaRPr lang="he-IL"/>
          </a:p>
        </p:txBody>
      </p:sp>
    </p:spTree>
    <p:extLst>
      <p:ext uri="{BB962C8B-B14F-4D97-AF65-F5344CB8AC3E}">
        <p14:creationId xmlns:p14="http://schemas.microsoft.com/office/powerpoint/2010/main" val="1635374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err="1">
                <a:solidFill>
                  <a:srgbClr val="002060"/>
                </a:solidFill>
              </a:rPr>
              <a:t>Avichay</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32</a:t>
            </a:fld>
            <a:endParaRPr lang="he-IL"/>
          </a:p>
        </p:txBody>
      </p:sp>
    </p:spTree>
    <p:extLst>
      <p:ext uri="{BB962C8B-B14F-4D97-AF65-F5344CB8AC3E}">
        <p14:creationId xmlns:p14="http://schemas.microsoft.com/office/powerpoint/2010/main" val="4152481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err="1">
                <a:solidFill>
                  <a:srgbClr val="002060"/>
                </a:solidFill>
              </a:rPr>
              <a:t>Avichay</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33</a:t>
            </a:fld>
            <a:endParaRPr lang="he-IL"/>
          </a:p>
        </p:txBody>
      </p:sp>
    </p:spTree>
    <p:extLst>
      <p:ext uri="{BB962C8B-B14F-4D97-AF65-F5344CB8AC3E}">
        <p14:creationId xmlns:p14="http://schemas.microsoft.com/office/powerpoint/2010/main" val="2574361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err="1">
                <a:solidFill>
                  <a:srgbClr val="002060"/>
                </a:solidFill>
              </a:rPr>
              <a:t>Avichay</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34</a:t>
            </a:fld>
            <a:endParaRPr lang="he-IL"/>
          </a:p>
        </p:txBody>
      </p:sp>
    </p:spTree>
    <p:extLst>
      <p:ext uri="{BB962C8B-B14F-4D97-AF65-F5344CB8AC3E}">
        <p14:creationId xmlns:p14="http://schemas.microsoft.com/office/powerpoint/2010/main" val="2864574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err="1">
                <a:solidFill>
                  <a:srgbClr val="002060"/>
                </a:solidFill>
              </a:rPr>
              <a:t>Avichay</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35</a:t>
            </a:fld>
            <a:endParaRPr lang="he-IL"/>
          </a:p>
        </p:txBody>
      </p:sp>
    </p:spTree>
    <p:extLst>
      <p:ext uri="{BB962C8B-B14F-4D97-AF65-F5344CB8AC3E}">
        <p14:creationId xmlns:p14="http://schemas.microsoft.com/office/powerpoint/2010/main" val="971198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err="1">
                <a:solidFill>
                  <a:srgbClr val="002060"/>
                </a:solidFill>
              </a:rPr>
              <a:t>Avichay</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36</a:t>
            </a:fld>
            <a:endParaRPr lang="he-IL"/>
          </a:p>
        </p:txBody>
      </p:sp>
    </p:spTree>
    <p:extLst>
      <p:ext uri="{BB962C8B-B14F-4D97-AF65-F5344CB8AC3E}">
        <p14:creationId xmlns:p14="http://schemas.microsoft.com/office/powerpoint/2010/main" val="1251764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37</a:t>
            </a:fld>
            <a:endParaRPr lang="he-IL"/>
          </a:p>
        </p:txBody>
      </p:sp>
    </p:spTree>
    <p:extLst>
      <p:ext uri="{BB962C8B-B14F-4D97-AF65-F5344CB8AC3E}">
        <p14:creationId xmlns:p14="http://schemas.microsoft.com/office/powerpoint/2010/main" val="1224489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38</a:t>
            </a:fld>
            <a:endParaRPr lang="he-IL"/>
          </a:p>
        </p:txBody>
      </p:sp>
    </p:spTree>
    <p:extLst>
      <p:ext uri="{BB962C8B-B14F-4D97-AF65-F5344CB8AC3E}">
        <p14:creationId xmlns:p14="http://schemas.microsoft.com/office/powerpoint/2010/main" val="1737053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39</a:t>
            </a:fld>
            <a:endParaRPr lang="he-IL"/>
          </a:p>
        </p:txBody>
      </p:sp>
    </p:spTree>
    <p:extLst>
      <p:ext uri="{BB962C8B-B14F-4D97-AF65-F5344CB8AC3E}">
        <p14:creationId xmlns:p14="http://schemas.microsoft.com/office/powerpoint/2010/main" val="191059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p:cNvSpPr>
                <a:spLocks noGrp="1"/>
              </p:cNvSpPr>
              <p:nvPr>
                <p:ph type="body" idx="1"/>
              </p:nvPr>
            </p:nvSpPr>
            <p:spPr/>
            <p:txBody>
              <a:bodyPr/>
              <a:lstStyle/>
              <a:p>
                <a:pPr algn="l" rtl="0">
                  <a:lnSpc>
                    <a:spcPct val="150000"/>
                  </a:lnSpc>
                </a:pPr>
                <a:r>
                  <a:rPr lang="en-US" dirty="0" err="1">
                    <a:solidFill>
                      <a:srgbClr val="002060"/>
                    </a:solidFill>
                  </a:rPr>
                  <a:t>Avichay</a:t>
                </a:r>
                <a:r>
                  <a:rPr lang="en-US" dirty="0">
                    <a:solidFill>
                      <a:srgbClr val="002060"/>
                    </a:solidFill>
                  </a:rPr>
                  <a:t>:</a:t>
                </a:r>
              </a:p>
              <a:p>
                <a:pPr marL="171450" indent="-171450" algn="l" rtl="0">
                  <a:lnSpc>
                    <a:spcPct val="150000"/>
                  </a:lnSpc>
                  <a:buFont typeface="Arial" panose="020B0604020202020204" pitchFamily="34" charset="0"/>
                  <a:buChar char="•"/>
                </a:pPr>
                <a:r>
                  <a:rPr lang="en-US" dirty="0">
                    <a:solidFill>
                      <a:srgbClr val="002060"/>
                    </a:solidFill>
                  </a:rPr>
                  <a:t>As DNNs became more complex and had more hidden layers, the outputs of the model became less calibrated:</a:t>
                </a:r>
              </a:p>
              <a:p>
                <a:pPr marL="0" indent="0" algn="l" rtl="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000" b="0" i="1" smtClean="0">
                          <a:solidFill>
                            <a:srgbClr val="002060"/>
                          </a:solidFill>
                          <a:latin typeface="Cambria Math" panose="02040503050406030204" pitchFamily="18" charset="0"/>
                        </a:rPr>
                        <m:t>𝑀𝑖𝑠𝑠𝐶𝑎𝑙𝑖𝑏𝑟𝑎𝑡𝑖𝑜𝑛</m:t>
                      </m:r>
                      <m:d>
                        <m:dPr>
                          <m:ctrlPr>
                            <a:rPr lang="en-US" sz="1000" b="0" i="1" smtClean="0">
                              <a:solidFill>
                                <a:srgbClr val="002060"/>
                              </a:solidFill>
                              <a:latin typeface="Cambria Math" panose="02040503050406030204" pitchFamily="18" charset="0"/>
                            </a:rPr>
                          </m:ctrlPr>
                        </m:dPr>
                        <m:e>
                          <m:r>
                            <a:rPr lang="en-US" sz="1000" b="0" i="1" smtClean="0">
                              <a:solidFill>
                                <a:srgbClr val="002060"/>
                              </a:solidFill>
                              <a:latin typeface="Cambria Math" panose="02040503050406030204" pitchFamily="18" charset="0"/>
                            </a:rPr>
                            <m:t>𝐷𝑁𝑁</m:t>
                          </m:r>
                        </m:e>
                      </m:d>
                      <m:r>
                        <a:rPr lang="en-US" sz="1000" b="0" i="1" smtClean="0">
                          <a:solidFill>
                            <a:srgbClr val="002060"/>
                          </a:solidFill>
                          <a:latin typeface="Cambria Math" panose="02040503050406030204" pitchFamily="18" charset="0"/>
                        </a:rPr>
                        <m:t>=</m:t>
                      </m:r>
                      <m:d>
                        <m:dPr>
                          <m:begChr m:val="|"/>
                          <m:endChr m:val="|"/>
                          <m:ctrlPr>
                            <a:rPr lang="en-US" sz="1000" b="0" i="1" smtClean="0">
                              <a:solidFill>
                                <a:srgbClr val="002060"/>
                              </a:solidFill>
                              <a:latin typeface="Cambria Math" panose="02040503050406030204" pitchFamily="18" charset="0"/>
                            </a:rPr>
                          </m:ctrlPr>
                        </m:dPr>
                        <m:e>
                          <m:r>
                            <a:rPr lang="en-US" sz="1000" b="0" i="1" smtClean="0">
                              <a:solidFill>
                                <a:srgbClr val="002060"/>
                              </a:solidFill>
                              <a:latin typeface="Cambria Math" panose="02040503050406030204" pitchFamily="18" charset="0"/>
                            </a:rPr>
                            <m:t>𝑃𝑟𝑒𝑑𝑖𝑐𝑡𝑖𝑜𝑛</m:t>
                          </m:r>
                          <m:r>
                            <m:rPr>
                              <m:lit/>
                            </m:rPr>
                            <a:rPr lang="en-US" sz="1000" b="0" i="1" smtClean="0">
                              <a:solidFill>
                                <a:srgbClr val="002060"/>
                              </a:solidFill>
                              <a:latin typeface="Cambria Math" panose="02040503050406030204" pitchFamily="18" charset="0"/>
                            </a:rPr>
                            <m:t>_</m:t>
                          </m:r>
                          <m:r>
                            <a:rPr lang="en-US" sz="1000" b="0" i="1" smtClean="0">
                              <a:solidFill>
                                <a:srgbClr val="002060"/>
                              </a:solidFill>
                              <a:latin typeface="Cambria Math" panose="02040503050406030204" pitchFamily="18" charset="0"/>
                            </a:rPr>
                            <m:t>𝐶𝑜𝑛𝑓𝑖𝑑𝑒𝑛𝑐𝑒</m:t>
                          </m:r>
                          <m:r>
                            <a:rPr lang="en-US" sz="1000" b="0" i="1" smtClean="0">
                              <a:solidFill>
                                <a:srgbClr val="002060"/>
                              </a:solidFill>
                              <a:latin typeface="Cambria Math" panose="02040503050406030204" pitchFamily="18" charset="0"/>
                            </a:rPr>
                            <m:t> −</m:t>
                          </m:r>
                          <m:r>
                            <a:rPr lang="en-US" sz="1000" b="0" i="1" smtClean="0">
                              <a:solidFill>
                                <a:srgbClr val="002060"/>
                              </a:solidFill>
                              <a:latin typeface="Cambria Math" panose="02040503050406030204" pitchFamily="18" charset="0"/>
                            </a:rPr>
                            <m:t>𝐴𝑐𝑡𝑢𝑎𝑙</m:t>
                          </m:r>
                          <m:r>
                            <a:rPr lang="en-US" sz="1000" b="0" i="1" smtClean="0">
                              <a:solidFill>
                                <a:srgbClr val="002060"/>
                              </a:solidFill>
                              <a:latin typeface="Cambria Math" panose="02040503050406030204" pitchFamily="18" charset="0"/>
                            </a:rPr>
                            <m:t> </m:t>
                          </m:r>
                          <m:r>
                            <a:rPr lang="en-US" sz="1000" b="0" i="1" smtClean="0">
                              <a:solidFill>
                                <a:srgbClr val="002060"/>
                              </a:solidFill>
                              <a:latin typeface="Cambria Math" panose="02040503050406030204" pitchFamily="18" charset="0"/>
                            </a:rPr>
                            <m:t>𝑃𝑟𝑜𝑏𝑎𝑏𝑖𝑙𝑖𝑡𝑦</m:t>
                          </m:r>
                        </m:e>
                      </m:d>
                    </m:oMath>
                  </m:oMathPara>
                </a14:m>
                <a:endParaRPr lang="en-US" sz="1000" dirty="0">
                  <a:solidFill>
                    <a:srgbClr val="002060"/>
                  </a:solidFill>
                </a:endParaRPr>
              </a:p>
              <a:p>
                <a:pPr marL="171450" indent="-171450" algn="l" rtl="0">
                  <a:lnSpc>
                    <a:spcPct val="150000"/>
                  </a:lnSpc>
                  <a:buFont typeface="Arial" panose="020B0604020202020204" pitchFamily="34" charset="0"/>
                  <a:buChar char="•"/>
                </a:pPr>
                <a:r>
                  <a:rPr lang="en-US" dirty="0">
                    <a:solidFill>
                      <a:srgbClr val="002060"/>
                    </a:solidFill>
                  </a:rPr>
                  <a:t>Where the prediction confidence is score of the predicted class:</a:t>
                </a:r>
              </a:p>
              <a:p>
                <a:pPr marL="0" indent="0" algn="l" rtl="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b="0" i="1" smtClean="0">
                              <a:solidFill>
                                <a:srgbClr val="002060"/>
                              </a:solidFill>
                              <a:latin typeface="Cambria Math" panose="02040503050406030204" pitchFamily="18" charset="0"/>
                            </a:rPr>
                          </m:ctrlPr>
                        </m:funcPr>
                        <m:fName>
                          <m:r>
                            <m:rPr>
                              <m:sty m:val="p"/>
                            </m:rPr>
                            <a:rPr lang="en-US" b="0" i="0" smtClean="0">
                              <a:solidFill>
                                <a:srgbClr val="002060"/>
                              </a:solidFill>
                              <a:latin typeface="Cambria Math" panose="02040503050406030204" pitchFamily="18" charset="0"/>
                            </a:rPr>
                            <m:t>max</m:t>
                          </m:r>
                        </m:fName>
                        <m:e>
                          <m:d>
                            <m:dPr>
                              <m:begChr m:val="{"/>
                              <m:endChr m:val="}"/>
                              <m:ctrlPr>
                                <a:rPr lang="en-US" b="0" i="1" smtClean="0">
                                  <a:solidFill>
                                    <a:srgbClr val="002060"/>
                                  </a:solidFill>
                                  <a:latin typeface="Cambria Math" panose="02040503050406030204" pitchFamily="18" charset="0"/>
                                </a:rPr>
                              </m:ctrlPr>
                            </m:dPr>
                            <m:e>
                              <m:r>
                                <a:rPr lang="en-US" b="0" i="1" smtClean="0">
                                  <a:solidFill>
                                    <a:srgbClr val="002060"/>
                                  </a:solidFill>
                                  <a:latin typeface="Cambria Math" panose="02040503050406030204" pitchFamily="18" charset="0"/>
                                </a:rPr>
                                <m:t>𝑝</m:t>
                              </m:r>
                              <m:r>
                                <a:rPr lang="en-US" b="0" i="1" smtClean="0">
                                  <a:solidFill>
                                    <a:srgbClr val="002060"/>
                                  </a:solidFill>
                                  <a:latin typeface="Cambria Math" panose="02040503050406030204" pitchFamily="18" charset="0"/>
                                </a:rPr>
                                <m:t> | ∨</m:t>
                              </m:r>
                              <m:r>
                                <a:rPr lang="en-US" b="0" i="1" smtClean="0">
                                  <a:solidFill>
                                    <a:srgbClr val="002060"/>
                                  </a:solidFill>
                                  <a:latin typeface="Cambria Math" panose="02040503050406030204" pitchFamily="18" charset="0"/>
                                  <a:ea typeface="Cambria Math" panose="02040503050406030204" pitchFamily="18" charset="0"/>
                                </a:rPr>
                                <m:t>𝑝</m:t>
                              </m:r>
                              <m:r>
                                <a:rPr lang="en-US" b="0" i="1" smtClean="0">
                                  <a:solidFill>
                                    <a:srgbClr val="002060"/>
                                  </a:solidFill>
                                  <a:latin typeface="Cambria Math" panose="02040503050406030204" pitchFamily="18" charset="0"/>
                                  <a:ea typeface="Cambria Math" panose="02040503050406030204" pitchFamily="18" charset="0"/>
                                </a:rPr>
                                <m:t>∈</m:t>
                              </m:r>
                              <m:r>
                                <a:rPr lang="en-US" b="0" i="1" smtClean="0">
                                  <a:solidFill>
                                    <a:srgbClr val="002060"/>
                                  </a:solidFill>
                                  <a:latin typeface="Cambria Math" panose="02040503050406030204" pitchFamily="18" charset="0"/>
                                  <a:ea typeface="Cambria Math" panose="02040503050406030204" pitchFamily="18" charset="0"/>
                                </a:rPr>
                                <m:t>𝑑𝑛𝑛</m:t>
                              </m:r>
                              <m:r>
                                <a:rPr lang="en-US" b="0" i="1" smtClean="0">
                                  <a:solidFill>
                                    <a:srgbClr val="002060"/>
                                  </a:solidFill>
                                  <a:latin typeface="Cambria Math" panose="02040503050406030204" pitchFamily="18" charset="0"/>
                                  <a:ea typeface="Cambria Math" panose="02040503050406030204" pitchFamily="18" charset="0"/>
                                </a:rPr>
                                <m:t>_</m:t>
                              </m:r>
                              <m:r>
                                <a:rPr lang="en-US" b="0" i="1" smtClean="0">
                                  <a:solidFill>
                                    <a:srgbClr val="002060"/>
                                  </a:solidFill>
                                  <a:latin typeface="Cambria Math" panose="02040503050406030204" pitchFamily="18" charset="0"/>
                                  <a:ea typeface="Cambria Math" panose="02040503050406030204" pitchFamily="18" charset="0"/>
                                </a:rPr>
                                <m:t>𝑜𝑢𝑡𝑝𝑢𝑡</m:t>
                              </m:r>
                              <m:r>
                                <a:rPr lang="en-US" b="0" i="1" smtClean="0">
                                  <a:solidFill>
                                    <a:srgbClr val="002060"/>
                                  </a:solidFill>
                                  <a:latin typeface="Cambria Math" panose="02040503050406030204" pitchFamily="18" charset="0"/>
                                  <a:ea typeface="Cambria Math" panose="02040503050406030204" pitchFamily="18" charset="0"/>
                                </a:rPr>
                                <m:t>_</m:t>
                              </m:r>
                              <m:r>
                                <a:rPr lang="en-US" b="0" i="1" smtClean="0">
                                  <a:solidFill>
                                    <a:srgbClr val="002060"/>
                                  </a:solidFill>
                                  <a:latin typeface="Cambria Math" panose="02040503050406030204" pitchFamily="18" charset="0"/>
                                  <a:ea typeface="Cambria Math" panose="02040503050406030204" pitchFamily="18" charset="0"/>
                                </a:rPr>
                                <m:t>𝑣𝑒𝑐𝑡𝑜𝑟</m:t>
                              </m:r>
                            </m:e>
                          </m:d>
                        </m:e>
                      </m:func>
                    </m:oMath>
                  </m:oMathPara>
                </a14:m>
                <a:endParaRPr lang="en-US" b="0" dirty="0">
                  <a:solidFill>
                    <a:srgbClr val="002060"/>
                  </a:solidFill>
                </a:endParaRPr>
              </a:p>
              <a:p>
                <a:pPr marL="171450" indent="-171450" algn="l" rtl="0">
                  <a:lnSpc>
                    <a:spcPct val="150000"/>
                  </a:lnSpc>
                  <a:buFont typeface="Arial" panose="020B0604020202020204" pitchFamily="34" charset="0"/>
                  <a:buChar char="•"/>
                </a:pPr>
                <a:r>
                  <a:rPr lang="en-US" dirty="0">
                    <a:solidFill>
                      <a:srgbClr val="002060"/>
                    </a:solidFill>
                  </a:rPr>
                  <a:t>And the actual probability is calculated using binning techniques.</a:t>
                </a:r>
              </a:p>
              <a:p>
                <a:pPr marL="171450" indent="-171450" algn="l" rtl="0">
                  <a:lnSpc>
                    <a:spcPct val="150000"/>
                  </a:lnSpc>
                  <a:buFont typeface="Arial" panose="020B0604020202020204" pitchFamily="34" charset="0"/>
                  <a:buChar char="•"/>
                </a:pPr>
                <a:r>
                  <a:rPr lang="en-US" dirty="0">
                    <a:solidFill>
                      <a:srgbClr val="002060"/>
                    </a:solidFill>
                  </a:rPr>
                  <a:t>Point out to the meaning of the graph: for example if accuracy in confidence 0.6 is lower 0.6 -&gt; overconfident</a:t>
                </a:r>
              </a:p>
              <a:p>
                <a:pPr marL="171450" indent="-171450" algn="l" rtl="0">
                  <a:lnSpc>
                    <a:spcPct val="150000"/>
                  </a:lnSpc>
                  <a:buFont typeface="Arial" panose="020B0604020202020204" pitchFamily="34" charset="0"/>
                  <a:buChar char="•"/>
                </a:pPr>
                <a:r>
                  <a:rPr lang="en-US" dirty="0">
                    <a:solidFill>
                      <a:srgbClr val="002060"/>
                    </a:solidFill>
                  </a:rPr>
                  <a:t>Calibrated model doesn’t equal </a:t>
                </a:r>
                <a:r>
                  <a:rPr lang="en-US" dirty="0" err="1">
                    <a:solidFill>
                      <a:srgbClr val="002060"/>
                    </a:solidFill>
                  </a:rPr>
                  <a:t>accurated</a:t>
                </a:r>
                <a:r>
                  <a:rPr lang="en-US" dirty="0">
                    <a:solidFill>
                      <a:srgbClr val="002060"/>
                    </a:solidFill>
                  </a:rPr>
                  <a:t> model – </a:t>
                </a:r>
                <a:r>
                  <a:rPr lang="en-US">
                    <a:solidFill>
                      <a:srgbClr val="002060"/>
                    </a:solidFill>
                  </a:rPr>
                  <a:t>cancer example</a:t>
                </a:r>
                <a:endParaRPr lang="en-US" dirty="0">
                  <a:solidFill>
                    <a:srgbClr val="002060"/>
                  </a:solidFill>
                </a:endParaRPr>
              </a:p>
              <a:p>
                <a:pPr marL="0" indent="0" algn="l" rtl="0">
                  <a:lnSpc>
                    <a:spcPct val="150000"/>
                  </a:lnSpc>
                  <a:buNone/>
                </a:pPr>
                <a:endParaRPr lang="en-US" sz="1000" dirty="0">
                  <a:solidFill>
                    <a:srgbClr val="002060"/>
                  </a:solidFill>
                </a:endParaRPr>
              </a:p>
            </p:txBody>
          </p:sp>
        </mc:Choice>
        <mc:Fallback xmlns="">
          <p:sp>
            <p:nvSpPr>
              <p:cNvPr id="3" name="מציין מיקום של הערות 2"/>
              <p:cNvSpPr>
                <a:spLocks noGrp="1"/>
              </p:cNvSpPr>
              <p:nvPr>
                <p:ph type="body" idx="1"/>
              </p:nvPr>
            </p:nvSpPr>
            <p:spPr/>
            <p:txBody>
              <a:bodyPr/>
              <a:lstStyle/>
              <a:p>
                <a:pPr>
                  <a:lnSpc>
                    <a:spcPct val="150000"/>
                  </a:lnSpc>
                </a:pPr>
                <a:r>
                  <a:rPr lang="en-US" dirty="0">
                    <a:solidFill>
                      <a:srgbClr val="002060"/>
                    </a:solidFill>
                  </a:rPr>
                  <a:t>As DNNs became more complex and had more hidden layers, the outputs of the model became less calibrated:</a:t>
                </a:r>
              </a:p>
              <a:p>
                <a:pPr marL="0" indent="0">
                  <a:lnSpc>
                    <a:spcPct val="150000"/>
                  </a:lnSpc>
                  <a:buNone/>
                </a:pPr>
                <a:r>
                  <a:rPr lang="en-US" sz="1000" b="0" i="0">
                    <a:solidFill>
                      <a:srgbClr val="002060"/>
                    </a:solidFill>
                    <a:latin typeface="Cambria Math" panose="02040503050406030204" pitchFamily="18" charset="0"/>
                  </a:rPr>
                  <a:t>𝑀𝑖𝑠𝑠𝐶𝑎𝑙𝑖𝑏𝑟𝑎𝑡𝑖𝑜𝑛(𝐷𝑁𝑁)=|𝑃𝑟𝑒𝑑𝑖𝑐𝑡𝑖𝑜𝑛\_𝐶𝑜𝑛𝑓𝑖𝑑𝑒𝑛𝑐𝑒 −𝐴𝑐𝑡𝑢𝑎𝑙 𝑃𝑟𝑜𝑏𝑎𝑏𝑖𝑙𝑖𝑡𝑦|</a:t>
                </a:r>
                <a:endParaRPr lang="en-US" sz="1000" dirty="0">
                  <a:solidFill>
                    <a:srgbClr val="002060"/>
                  </a:solidFill>
                </a:endParaRPr>
              </a:p>
              <a:p>
                <a:pPr>
                  <a:lnSpc>
                    <a:spcPct val="150000"/>
                  </a:lnSpc>
                </a:pPr>
                <a:r>
                  <a:rPr lang="en-US" dirty="0">
                    <a:solidFill>
                      <a:srgbClr val="002060"/>
                    </a:solidFill>
                  </a:rPr>
                  <a:t>Where the prediction confidence is score of the predicted class:</a:t>
                </a:r>
              </a:p>
              <a:p>
                <a:pPr marL="0" indent="0">
                  <a:lnSpc>
                    <a:spcPct val="150000"/>
                  </a:lnSpc>
                  <a:buNone/>
                </a:pPr>
                <a:r>
                  <a:rPr lang="en-US" b="0" i="0">
                    <a:solidFill>
                      <a:srgbClr val="002060"/>
                    </a:solidFill>
                    <a:latin typeface="Cambria Math" panose="02040503050406030204" pitchFamily="18" charset="0"/>
                  </a:rPr>
                  <a:t>max⁡{𝑝 | ∨</a:t>
                </a:r>
                <a:r>
                  <a:rPr lang="en-US" b="0" i="0">
                    <a:solidFill>
                      <a:srgbClr val="002060"/>
                    </a:solidFill>
                    <a:latin typeface="Cambria Math" panose="02040503050406030204" pitchFamily="18" charset="0"/>
                    <a:ea typeface="Cambria Math" panose="02040503050406030204" pitchFamily="18" charset="0"/>
                  </a:rPr>
                  <a:t>𝑝∈𝑑𝑛𝑛_𝑜𝑢𝑡𝑝𝑢𝑡_𝑣𝑒𝑐𝑡𝑜𝑟}</a:t>
                </a:r>
                <a:endParaRPr lang="en-US" b="0" dirty="0">
                  <a:solidFill>
                    <a:srgbClr val="002060"/>
                  </a:solidFill>
                </a:endParaRPr>
              </a:p>
              <a:p>
                <a:pPr>
                  <a:lnSpc>
                    <a:spcPct val="150000"/>
                  </a:lnSpc>
                </a:pPr>
                <a:r>
                  <a:rPr lang="en-US" dirty="0">
                    <a:solidFill>
                      <a:srgbClr val="002060"/>
                    </a:solidFill>
                  </a:rPr>
                  <a:t>And the actual probability is calculated using binning techniques.</a:t>
                </a:r>
              </a:p>
              <a:p>
                <a:pPr marL="0" indent="0">
                  <a:lnSpc>
                    <a:spcPct val="150000"/>
                  </a:lnSpc>
                  <a:buNone/>
                </a:pPr>
                <a:endParaRPr lang="en-US" dirty="0">
                  <a:solidFill>
                    <a:srgbClr val="002060"/>
                  </a:solidFill>
                </a:endParaRPr>
              </a:p>
              <a:p>
                <a:pPr marL="0" indent="0">
                  <a:lnSpc>
                    <a:spcPct val="150000"/>
                  </a:lnSpc>
                  <a:buNone/>
                </a:pPr>
                <a:endParaRPr lang="en-US" sz="1000" dirty="0">
                  <a:solidFill>
                    <a:srgbClr val="002060"/>
                  </a:solidFill>
                </a:endParaRPr>
              </a:p>
            </p:txBody>
          </p:sp>
        </mc:Fallback>
      </mc:AlternateContent>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a:t>
            </a:fld>
            <a:endParaRPr lang="he-IL"/>
          </a:p>
        </p:txBody>
      </p:sp>
    </p:spTree>
    <p:extLst>
      <p:ext uri="{BB962C8B-B14F-4D97-AF65-F5344CB8AC3E}">
        <p14:creationId xmlns:p14="http://schemas.microsoft.com/office/powerpoint/2010/main" val="3034349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40</a:t>
            </a:fld>
            <a:endParaRPr lang="he-IL"/>
          </a:p>
        </p:txBody>
      </p:sp>
    </p:spTree>
    <p:extLst>
      <p:ext uri="{BB962C8B-B14F-4D97-AF65-F5344CB8AC3E}">
        <p14:creationId xmlns:p14="http://schemas.microsoft.com/office/powerpoint/2010/main" val="22107787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41</a:t>
            </a:fld>
            <a:endParaRPr lang="he-IL"/>
          </a:p>
        </p:txBody>
      </p:sp>
    </p:spTree>
    <p:extLst>
      <p:ext uri="{BB962C8B-B14F-4D97-AF65-F5344CB8AC3E}">
        <p14:creationId xmlns:p14="http://schemas.microsoft.com/office/powerpoint/2010/main" val="251266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solidFill>
                  <a:srgbClr val="002060"/>
                </a:solidFill>
              </a:rPr>
              <a:t>Yonatan</a:t>
            </a:r>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42</a:t>
            </a:fld>
            <a:endParaRPr lang="he-IL"/>
          </a:p>
        </p:txBody>
      </p:sp>
    </p:spTree>
    <p:extLst>
      <p:ext uri="{BB962C8B-B14F-4D97-AF65-F5344CB8AC3E}">
        <p14:creationId xmlns:p14="http://schemas.microsoft.com/office/powerpoint/2010/main" val="226190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solidFill>
                  <a:srgbClr val="002060"/>
                </a:solidFill>
              </a:rPr>
              <a:t>Yonatan</a:t>
            </a:r>
            <a:endParaRPr lang="he-IL" dirty="0"/>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43</a:t>
            </a:fld>
            <a:endParaRPr lang="he-IL"/>
          </a:p>
        </p:txBody>
      </p:sp>
    </p:spTree>
    <p:extLst>
      <p:ext uri="{BB962C8B-B14F-4D97-AF65-F5344CB8AC3E}">
        <p14:creationId xmlns:p14="http://schemas.microsoft.com/office/powerpoint/2010/main" val="327454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44</a:t>
            </a:fld>
            <a:endParaRPr lang="he-IL"/>
          </a:p>
        </p:txBody>
      </p:sp>
    </p:spTree>
    <p:extLst>
      <p:ext uri="{BB962C8B-B14F-4D97-AF65-F5344CB8AC3E}">
        <p14:creationId xmlns:p14="http://schemas.microsoft.com/office/powerpoint/2010/main" val="1832932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45</a:t>
            </a:fld>
            <a:endParaRPr lang="he-IL"/>
          </a:p>
        </p:txBody>
      </p:sp>
    </p:spTree>
    <p:extLst>
      <p:ext uri="{BB962C8B-B14F-4D97-AF65-F5344CB8AC3E}">
        <p14:creationId xmlns:p14="http://schemas.microsoft.com/office/powerpoint/2010/main" val="1313721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46</a:t>
            </a:fld>
            <a:endParaRPr lang="he-IL"/>
          </a:p>
        </p:txBody>
      </p:sp>
    </p:spTree>
    <p:extLst>
      <p:ext uri="{BB962C8B-B14F-4D97-AF65-F5344CB8AC3E}">
        <p14:creationId xmlns:p14="http://schemas.microsoft.com/office/powerpoint/2010/main" val="2818246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47</a:t>
            </a:fld>
            <a:endParaRPr lang="he-IL"/>
          </a:p>
        </p:txBody>
      </p:sp>
    </p:spTree>
    <p:extLst>
      <p:ext uri="{BB962C8B-B14F-4D97-AF65-F5344CB8AC3E}">
        <p14:creationId xmlns:p14="http://schemas.microsoft.com/office/powerpoint/2010/main" val="40565572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lvl="0" indent="0" algn="l" rtl="0">
              <a:buFont typeface="Arial" panose="020B0604020202020204" pitchFamily="34" charset="0"/>
              <a:buNone/>
            </a:pPr>
            <a:r>
              <a:rPr lang="en-US" dirty="0">
                <a:solidFill>
                  <a:srgbClr val="002060"/>
                </a:solidFill>
              </a:rPr>
              <a:t>Yonatan</a:t>
            </a:r>
            <a:endParaRPr lang="he-IL"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48</a:t>
            </a:fld>
            <a:endParaRPr lang="he-IL"/>
          </a:p>
        </p:txBody>
      </p:sp>
    </p:spTree>
    <p:extLst>
      <p:ext uri="{BB962C8B-B14F-4D97-AF65-F5344CB8AC3E}">
        <p14:creationId xmlns:p14="http://schemas.microsoft.com/office/powerpoint/2010/main" val="21506297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2AA2-0BC0-284C-7B44-3421120D0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5AD27-0C62-B21E-04D0-DC6FC3DE95FC}"/>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9279251E-B32A-9DED-36B6-53EE83B58556}"/>
              </a:ext>
            </a:extLst>
          </p:cNvPr>
          <p:cNvSpPr>
            <a:spLocks noGrp="1"/>
          </p:cNvSpPr>
          <p:nvPr>
            <p:ph type="body" idx="1"/>
          </p:nvPr>
        </p:nvSpPr>
        <p:spPr/>
        <p:txBody>
          <a:bodyPr/>
          <a:lstStyle/>
          <a:p>
            <a:endParaRPr lang="he-IL"/>
          </a:p>
        </p:txBody>
      </p:sp>
      <p:sp>
        <p:nvSpPr>
          <p:cNvPr id="4" name="Slide Number Placeholder 3">
            <a:extLst>
              <a:ext uri="{FF2B5EF4-FFF2-40B4-BE49-F238E27FC236}">
                <a16:creationId xmlns:a16="http://schemas.microsoft.com/office/drawing/2014/main" id="{6832B2E1-B2B4-1105-6FE1-1B05CA54DCAC}"/>
              </a:ext>
            </a:extLst>
          </p:cNvPr>
          <p:cNvSpPr>
            <a:spLocks noGrp="1"/>
          </p:cNvSpPr>
          <p:nvPr>
            <p:ph type="sldNum" sz="quarter" idx="10"/>
          </p:nvPr>
        </p:nvSpPr>
        <p:spPr/>
        <p:txBody>
          <a:bodyPr/>
          <a:lstStyle/>
          <a:p>
            <a:fld id="{C8C92D0D-AF30-4211-86C4-A3B87597F349}" type="slidenum">
              <a:rPr lang="he-IL" smtClean="0"/>
              <a:pPr/>
              <a:t>49</a:t>
            </a:fld>
            <a:endParaRPr lang="he-IL"/>
          </a:p>
        </p:txBody>
      </p:sp>
    </p:spTree>
    <p:extLst>
      <p:ext uri="{BB962C8B-B14F-4D97-AF65-F5344CB8AC3E}">
        <p14:creationId xmlns:p14="http://schemas.microsoft.com/office/powerpoint/2010/main" val="3524645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E1593-3E98-4CEE-B4F9-C9B4F4B5AC2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1775059-75D5-BAB1-679E-3624766D3F7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a:extLst>
                  <a:ext uri="{FF2B5EF4-FFF2-40B4-BE49-F238E27FC236}">
                    <a16:creationId xmlns:a16="http://schemas.microsoft.com/office/drawing/2014/main" id="{3E47651A-1831-9B69-8005-CA00F39695A8}"/>
                  </a:ext>
                </a:extLst>
              </p:cNvPr>
              <p:cNvSpPr>
                <a:spLocks noGrp="1"/>
              </p:cNvSpPr>
              <p:nvPr>
                <p:ph type="body" idx="1"/>
              </p:nvPr>
            </p:nvSpPr>
            <p:spPr/>
            <p:txBody>
              <a:bodyPr/>
              <a:lstStyle/>
              <a:p>
                <a:pPr algn="l" rtl="0">
                  <a:lnSpc>
                    <a:spcPct val="150000"/>
                  </a:lnSpc>
                </a:pPr>
                <a:r>
                  <a:rPr lang="en-US" dirty="0" err="1">
                    <a:solidFill>
                      <a:srgbClr val="002060"/>
                    </a:solidFill>
                  </a:rPr>
                  <a:t>Avichay</a:t>
                </a:r>
                <a:r>
                  <a:rPr lang="en-US" dirty="0">
                    <a:solidFill>
                      <a:srgbClr val="002060"/>
                    </a:solidFill>
                  </a:rPr>
                  <a:t>:</a:t>
                </a:r>
              </a:p>
              <a:p>
                <a:pPr marL="171450" indent="-171450" algn="l" rtl="0">
                  <a:lnSpc>
                    <a:spcPct val="150000"/>
                  </a:lnSpc>
                  <a:buFont typeface="Arial" panose="020B0604020202020204" pitchFamily="34" charset="0"/>
                  <a:buChar char="•"/>
                </a:pPr>
                <a:r>
                  <a:rPr lang="en-US" dirty="0">
                    <a:solidFill>
                      <a:srgbClr val="002060"/>
                    </a:solidFill>
                  </a:rPr>
                  <a:t>Two examples for metrics which calculate miscalibration.</a:t>
                </a:r>
              </a:p>
              <a:p>
                <a:pPr marL="171450" indent="-171450" algn="l" rtl="0">
                  <a:lnSpc>
                    <a:spcPct val="150000"/>
                  </a:lnSpc>
                  <a:buFont typeface="Arial" panose="020B0604020202020204" pitchFamily="34" charset="0"/>
                  <a:buChar char="•"/>
                </a:pPr>
                <a:r>
                  <a:rPr lang="en-US" dirty="0">
                    <a:solidFill>
                      <a:srgbClr val="002060"/>
                    </a:solidFill>
                  </a:rPr>
                  <a:t>We chose to work with ECE which is more commonly used in the papers</a:t>
                </a:r>
              </a:p>
              <a:p>
                <a:pPr marL="171450" indent="-171450" algn="l" rtl="0">
                  <a:lnSpc>
                    <a:spcPct val="150000"/>
                  </a:lnSpc>
                  <a:buFont typeface="Arial" panose="020B0604020202020204" pitchFamily="34" charset="0"/>
                  <a:buChar char="•"/>
                </a:pPr>
                <a:r>
                  <a:rPr lang="en-US" dirty="0">
                    <a:solidFill>
                      <a:srgbClr val="002060"/>
                    </a:solidFill>
                  </a:rPr>
                  <a:t>Explain that this is the sum of the absolute value of the differences in the previous graph – normalized.</a:t>
                </a:r>
              </a:p>
              <a:p>
                <a:pPr marL="171450" indent="-171450" algn="l" rtl="0">
                  <a:lnSpc>
                    <a:spcPct val="150000"/>
                  </a:lnSpc>
                  <a:buFont typeface="Arial" panose="020B0604020202020204" pitchFamily="34" charset="0"/>
                  <a:buChar char="•"/>
                </a:pPr>
                <a:endParaRPr lang="en-US" dirty="0">
                  <a:solidFill>
                    <a:srgbClr val="002060"/>
                  </a:solidFill>
                </a:endParaRPr>
              </a:p>
              <a:p>
                <a:pPr marL="0" indent="0" algn="l" rtl="0">
                  <a:lnSpc>
                    <a:spcPct val="150000"/>
                  </a:lnSpc>
                  <a:buNone/>
                </a:pPr>
                <a:endParaRPr lang="en-US" sz="1000" dirty="0">
                  <a:solidFill>
                    <a:srgbClr val="002060"/>
                  </a:solidFill>
                </a:endParaRPr>
              </a:p>
            </p:txBody>
          </p:sp>
        </mc:Choice>
        <mc:Fallback xmlns="">
          <p:sp>
            <p:nvSpPr>
              <p:cNvPr id="3" name="מציין מיקום של הערות 2">
                <a:extLst>
                  <a:ext uri="{FF2B5EF4-FFF2-40B4-BE49-F238E27FC236}">
                    <a16:creationId xmlns:a16="http://schemas.microsoft.com/office/drawing/2014/main" id="{3E47651A-1831-9B69-8005-CA00F39695A8}"/>
                  </a:ext>
                </a:extLst>
              </p:cNvPr>
              <p:cNvSpPr>
                <a:spLocks noGrp="1"/>
              </p:cNvSpPr>
              <p:nvPr>
                <p:ph type="body" idx="1"/>
              </p:nvPr>
            </p:nvSpPr>
            <p:spPr/>
            <p:txBody>
              <a:bodyPr/>
              <a:lstStyle/>
              <a:p>
                <a:pPr>
                  <a:lnSpc>
                    <a:spcPct val="150000"/>
                  </a:lnSpc>
                </a:pPr>
                <a:r>
                  <a:rPr lang="en-US" dirty="0">
                    <a:solidFill>
                      <a:srgbClr val="002060"/>
                    </a:solidFill>
                  </a:rPr>
                  <a:t>As DNNs became more complex and had more hidden layers, the outputs of the model became less calibrated:</a:t>
                </a:r>
              </a:p>
              <a:p>
                <a:pPr marL="0" indent="0">
                  <a:lnSpc>
                    <a:spcPct val="150000"/>
                  </a:lnSpc>
                  <a:buNone/>
                </a:pPr>
                <a:r>
                  <a:rPr lang="en-US" sz="1000" b="0" i="0">
                    <a:solidFill>
                      <a:srgbClr val="002060"/>
                    </a:solidFill>
                    <a:latin typeface="Cambria Math" panose="02040503050406030204" pitchFamily="18" charset="0"/>
                  </a:rPr>
                  <a:t>𝑀𝑖𝑠𝑠𝐶𝑎𝑙𝑖𝑏𝑟𝑎𝑡𝑖𝑜𝑛(𝐷𝑁𝑁)=|𝑃𝑟𝑒𝑑𝑖𝑐𝑡𝑖𝑜𝑛\_𝐶𝑜𝑛𝑓𝑖𝑑𝑒𝑛𝑐𝑒 −𝐴𝑐𝑡𝑢𝑎𝑙 𝑃𝑟𝑜𝑏𝑎𝑏𝑖𝑙𝑖𝑡𝑦|</a:t>
                </a:r>
                <a:endParaRPr lang="en-US" sz="1000" dirty="0">
                  <a:solidFill>
                    <a:srgbClr val="002060"/>
                  </a:solidFill>
                </a:endParaRPr>
              </a:p>
              <a:p>
                <a:pPr>
                  <a:lnSpc>
                    <a:spcPct val="150000"/>
                  </a:lnSpc>
                </a:pPr>
                <a:r>
                  <a:rPr lang="en-US" dirty="0">
                    <a:solidFill>
                      <a:srgbClr val="002060"/>
                    </a:solidFill>
                  </a:rPr>
                  <a:t>Where the prediction confidence is score of the predicted class:</a:t>
                </a:r>
              </a:p>
              <a:p>
                <a:pPr marL="0" indent="0">
                  <a:lnSpc>
                    <a:spcPct val="150000"/>
                  </a:lnSpc>
                  <a:buNone/>
                </a:pPr>
                <a:r>
                  <a:rPr lang="en-US" b="0" i="0">
                    <a:solidFill>
                      <a:srgbClr val="002060"/>
                    </a:solidFill>
                    <a:latin typeface="Cambria Math" panose="02040503050406030204" pitchFamily="18" charset="0"/>
                  </a:rPr>
                  <a:t>max⁡{𝑝 | ∨</a:t>
                </a:r>
                <a:r>
                  <a:rPr lang="en-US" b="0" i="0">
                    <a:solidFill>
                      <a:srgbClr val="002060"/>
                    </a:solidFill>
                    <a:latin typeface="Cambria Math" panose="02040503050406030204" pitchFamily="18" charset="0"/>
                    <a:ea typeface="Cambria Math" panose="02040503050406030204" pitchFamily="18" charset="0"/>
                  </a:rPr>
                  <a:t>𝑝∈𝑑𝑛𝑛_𝑜𝑢𝑡𝑝𝑢𝑡_𝑣𝑒𝑐𝑡𝑜𝑟}</a:t>
                </a:r>
                <a:endParaRPr lang="en-US" b="0" dirty="0">
                  <a:solidFill>
                    <a:srgbClr val="002060"/>
                  </a:solidFill>
                </a:endParaRPr>
              </a:p>
              <a:p>
                <a:pPr>
                  <a:lnSpc>
                    <a:spcPct val="150000"/>
                  </a:lnSpc>
                </a:pPr>
                <a:r>
                  <a:rPr lang="en-US" dirty="0">
                    <a:solidFill>
                      <a:srgbClr val="002060"/>
                    </a:solidFill>
                  </a:rPr>
                  <a:t>And the actual probability is calculated using binning techniques.</a:t>
                </a:r>
              </a:p>
              <a:p>
                <a:pPr marL="0" indent="0">
                  <a:lnSpc>
                    <a:spcPct val="150000"/>
                  </a:lnSpc>
                  <a:buNone/>
                </a:pPr>
                <a:endParaRPr lang="en-US" dirty="0">
                  <a:solidFill>
                    <a:srgbClr val="002060"/>
                  </a:solidFill>
                </a:endParaRPr>
              </a:p>
              <a:p>
                <a:pPr marL="0" indent="0">
                  <a:lnSpc>
                    <a:spcPct val="150000"/>
                  </a:lnSpc>
                  <a:buNone/>
                </a:pPr>
                <a:endParaRPr lang="en-US" sz="1000" dirty="0">
                  <a:solidFill>
                    <a:srgbClr val="002060"/>
                  </a:solidFill>
                </a:endParaRPr>
              </a:p>
            </p:txBody>
          </p:sp>
        </mc:Fallback>
      </mc:AlternateContent>
      <p:sp>
        <p:nvSpPr>
          <p:cNvPr id="4" name="מציין מיקום של מספר שקופית 3">
            <a:extLst>
              <a:ext uri="{FF2B5EF4-FFF2-40B4-BE49-F238E27FC236}">
                <a16:creationId xmlns:a16="http://schemas.microsoft.com/office/drawing/2014/main" id="{FF05C32B-2900-AF01-786F-F1F70EDAD65F}"/>
              </a:ext>
            </a:extLst>
          </p:cNvPr>
          <p:cNvSpPr>
            <a:spLocks noGrp="1"/>
          </p:cNvSpPr>
          <p:nvPr>
            <p:ph type="sldNum" sz="quarter" idx="5"/>
          </p:nvPr>
        </p:nvSpPr>
        <p:spPr/>
        <p:txBody>
          <a:bodyPr/>
          <a:lstStyle/>
          <a:p>
            <a:fld id="{C8C92D0D-AF30-4211-86C4-A3B87597F349}" type="slidenum">
              <a:rPr lang="he-IL" smtClean="0"/>
              <a:pPr/>
              <a:t>5</a:t>
            </a:fld>
            <a:endParaRPr lang="he-IL"/>
          </a:p>
        </p:txBody>
      </p:sp>
    </p:spTree>
    <p:extLst>
      <p:ext uri="{BB962C8B-B14F-4D97-AF65-F5344CB8AC3E}">
        <p14:creationId xmlns:p14="http://schemas.microsoft.com/office/powerpoint/2010/main" val="195464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C4144-A193-7860-3ED1-DE1EC353509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71E22E2-FC1F-8DF7-0E9C-817D9AE1AF3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6778E8F-BA97-97A4-0B38-0D739D73042C}"/>
              </a:ext>
            </a:extLst>
          </p:cNvPr>
          <p:cNvSpPr>
            <a:spLocks noGrp="1"/>
          </p:cNvSpPr>
          <p:nvPr>
            <p:ph type="body" idx="1"/>
          </p:nvPr>
        </p:nvSpPr>
        <p:spPr/>
        <p:txBody>
          <a:bodyPr/>
          <a:lstStyle/>
          <a:p>
            <a:pPr algn="l" rtl="0"/>
            <a:r>
              <a:rPr lang="en-US" dirty="0" err="1">
                <a:solidFill>
                  <a:srgbClr val="002060"/>
                </a:solidFill>
              </a:rPr>
              <a:t>Avichay</a:t>
            </a:r>
            <a:endParaRPr lang="he-IL" dirty="0"/>
          </a:p>
        </p:txBody>
      </p:sp>
      <p:sp>
        <p:nvSpPr>
          <p:cNvPr id="4" name="מציין מיקום של מספר שקופית 3">
            <a:extLst>
              <a:ext uri="{FF2B5EF4-FFF2-40B4-BE49-F238E27FC236}">
                <a16:creationId xmlns:a16="http://schemas.microsoft.com/office/drawing/2014/main" id="{985095C4-A469-5A28-117F-F1D933295092}"/>
              </a:ext>
            </a:extLst>
          </p:cNvPr>
          <p:cNvSpPr>
            <a:spLocks noGrp="1"/>
          </p:cNvSpPr>
          <p:nvPr>
            <p:ph type="sldNum" sz="quarter" idx="5"/>
          </p:nvPr>
        </p:nvSpPr>
        <p:spPr/>
        <p:txBody>
          <a:bodyPr/>
          <a:lstStyle/>
          <a:p>
            <a:fld id="{C8C92D0D-AF30-4211-86C4-A3B87597F349}" type="slidenum">
              <a:rPr lang="he-IL" smtClean="0"/>
              <a:pPr/>
              <a:t>50</a:t>
            </a:fld>
            <a:endParaRPr lang="he-IL"/>
          </a:p>
        </p:txBody>
      </p:sp>
    </p:spTree>
    <p:extLst>
      <p:ext uri="{BB962C8B-B14F-4D97-AF65-F5344CB8AC3E}">
        <p14:creationId xmlns:p14="http://schemas.microsoft.com/office/powerpoint/2010/main" val="1865218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C4144-A193-7860-3ED1-DE1EC353509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71E22E2-FC1F-8DF7-0E9C-817D9AE1AF3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6778E8F-BA97-97A4-0B38-0D739D73042C}"/>
              </a:ext>
            </a:extLst>
          </p:cNvPr>
          <p:cNvSpPr>
            <a:spLocks noGrp="1"/>
          </p:cNvSpPr>
          <p:nvPr>
            <p:ph type="body" idx="1"/>
          </p:nvPr>
        </p:nvSpPr>
        <p:spPr/>
        <p:txBody>
          <a:bodyPr/>
          <a:lstStyle/>
          <a:p>
            <a:pPr algn="l" rtl="0"/>
            <a:r>
              <a:rPr lang="en-US" dirty="0" err="1">
                <a:solidFill>
                  <a:srgbClr val="002060"/>
                </a:solidFill>
              </a:rPr>
              <a:t>Avichay</a:t>
            </a:r>
            <a:endParaRPr lang="he-IL" dirty="0"/>
          </a:p>
        </p:txBody>
      </p:sp>
      <p:sp>
        <p:nvSpPr>
          <p:cNvPr id="4" name="מציין מיקום של מספר שקופית 3">
            <a:extLst>
              <a:ext uri="{FF2B5EF4-FFF2-40B4-BE49-F238E27FC236}">
                <a16:creationId xmlns:a16="http://schemas.microsoft.com/office/drawing/2014/main" id="{985095C4-A469-5A28-117F-F1D933295092}"/>
              </a:ext>
            </a:extLst>
          </p:cNvPr>
          <p:cNvSpPr>
            <a:spLocks noGrp="1"/>
          </p:cNvSpPr>
          <p:nvPr>
            <p:ph type="sldNum" sz="quarter" idx="5"/>
          </p:nvPr>
        </p:nvSpPr>
        <p:spPr/>
        <p:txBody>
          <a:bodyPr/>
          <a:lstStyle/>
          <a:p>
            <a:fld id="{C8C92D0D-AF30-4211-86C4-A3B87597F349}" type="slidenum">
              <a:rPr lang="he-IL" smtClean="0"/>
              <a:pPr/>
              <a:t>51</a:t>
            </a:fld>
            <a:endParaRPr lang="he-IL"/>
          </a:p>
        </p:txBody>
      </p:sp>
    </p:spTree>
    <p:extLst>
      <p:ext uri="{BB962C8B-B14F-4D97-AF65-F5344CB8AC3E}">
        <p14:creationId xmlns:p14="http://schemas.microsoft.com/office/powerpoint/2010/main" val="37630299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8C92D0D-AF30-4211-86C4-A3B87597F349}" type="slidenum">
              <a:rPr lang="he-IL" smtClean="0"/>
              <a:pPr/>
              <a:t>52</a:t>
            </a:fld>
            <a:endParaRPr lang="he-IL"/>
          </a:p>
        </p:txBody>
      </p:sp>
    </p:spTree>
    <p:extLst>
      <p:ext uri="{BB962C8B-B14F-4D97-AF65-F5344CB8AC3E}">
        <p14:creationId xmlns:p14="http://schemas.microsoft.com/office/powerpoint/2010/main" val="130897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D44F4-DCF8-BDF6-7FA8-840A410A106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84B575F-5FCA-BC9D-85BA-50A559BA9B6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a:extLst>
                  <a:ext uri="{FF2B5EF4-FFF2-40B4-BE49-F238E27FC236}">
                    <a16:creationId xmlns:a16="http://schemas.microsoft.com/office/drawing/2014/main" id="{16AC0816-CE88-FD0E-050A-F006C15C33CC}"/>
                  </a:ext>
                </a:extLst>
              </p:cNvPr>
              <p:cNvSpPr>
                <a:spLocks noGrp="1"/>
              </p:cNvSpPr>
              <p:nvPr>
                <p:ph type="body" idx="1"/>
              </p:nvPr>
            </p:nvSpPr>
            <p:spPr/>
            <p:txBody>
              <a:bodyPr/>
              <a:lstStyle/>
              <a:p>
                <a:pPr marL="0" indent="0" algn="l" rtl="0">
                  <a:lnSpc>
                    <a:spcPct val="150000"/>
                  </a:lnSpc>
                  <a:buNone/>
                </a:pPr>
                <a:r>
                  <a:rPr lang="en-US" sz="1000" dirty="0" err="1">
                    <a:solidFill>
                      <a:srgbClr val="002060"/>
                    </a:solidFill>
                  </a:rPr>
                  <a:t>Avichay</a:t>
                </a:r>
                <a:r>
                  <a:rPr lang="en-US" sz="1000" dirty="0">
                    <a:solidFill>
                      <a:srgbClr val="002060"/>
                    </a:solidFill>
                  </a:rPr>
                  <a:t>:</a:t>
                </a:r>
              </a:p>
              <a:p>
                <a:pPr marL="171450" indent="-171450" algn="l" rtl="0">
                  <a:lnSpc>
                    <a:spcPct val="150000"/>
                  </a:lnSpc>
                  <a:buFont typeface="Arial" panose="020B0604020202020204" pitchFamily="34" charset="0"/>
                  <a:buChar char="•"/>
                </a:pPr>
                <a:r>
                  <a:rPr lang="en-US" sz="1000" dirty="0">
                    <a:solidFill>
                      <a:srgbClr val="002060"/>
                    </a:solidFill>
                  </a:rPr>
                  <a:t>Comparing nets from the past to today:</a:t>
                </a:r>
              </a:p>
              <a:p>
                <a:pPr marL="628650" lvl="1" indent="-171450" algn="l" rtl="0">
                  <a:lnSpc>
                    <a:spcPct val="150000"/>
                  </a:lnSpc>
                  <a:buFont typeface="Arial" panose="020B0604020202020204" pitchFamily="34" charset="0"/>
                  <a:buChar char="•"/>
                </a:pPr>
                <a:r>
                  <a:rPr lang="en-US" sz="1000" dirty="0">
                    <a:solidFill>
                      <a:srgbClr val="002060"/>
                    </a:solidFill>
                  </a:rPr>
                  <a:t>In the past we had more calibrated networks</a:t>
                </a:r>
              </a:p>
              <a:p>
                <a:pPr marL="628650" lvl="1" indent="-171450" algn="l" rtl="0">
                  <a:lnSpc>
                    <a:spcPct val="150000"/>
                  </a:lnSpc>
                  <a:buFont typeface="Arial" panose="020B0604020202020204" pitchFamily="34" charset="0"/>
                  <a:buChar char="•"/>
                </a:pPr>
                <a:r>
                  <a:rPr lang="en-US" sz="1000" dirty="0">
                    <a:solidFill>
                      <a:srgbClr val="002060"/>
                    </a:solidFill>
                  </a:rPr>
                  <a:t>Today they are overconfident</a:t>
                </a:r>
              </a:p>
              <a:p>
                <a:pPr marL="171450" lvl="0" indent="-171450" algn="l" rtl="0">
                  <a:lnSpc>
                    <a:spcPct val="150000"/>
                  </a:lnSpc>
                  <a:buFont typeface="Arial" panose="020B0604020202020204" pitchFamily="34" charset="0"/>
                  <a:buChar char="•"/>
                </a:pPr>
                <a:r>
                  <a:rPr lang="en-US" sz="1000" dirty="0">
                    <a:solidFill>
                      <a:srgbClr val="002060"/>
                    </a:solidFill>
                  </a:rPr>
                  <a:t>Go other the numbers in the slide</a:t>
                </a:r>
              </a:p>
            </p:txBody>
          </p:sp>
        </mc:Choice>
        <mc:Fallback xmlns="">
          <p:sp>
            <p:nvSpPr>
              <p:cNvPr id="3" name="מציין מיקום של הערות 2">
                <a:extLst>
                  <a:ext uri="{FF2B5EF4-FFF2-40B4-BE49-F238E27FC236}">
                    <a16:creationId xmlns:a16="http://schemas.microsoft.com/office/drawing/2014/main" id="{16AC0816-CE88-FD0E-050A-F006C15C33CC}"/>
                  </a:ext>
                </a:extLst>
              </p:cNvPr>
              <p:cNvSpPr>
                <a:spLocks noGrp="1"/>
              </p:cNvSpPr>
              <p:nvPr>
                <p:ph type="body" idx="1"/>
              </p:nvPr>
            </p:nvSpPr>
            <p:spPr/>
            <p:txBody>
              <a:bodyPr/>
              <a:lstStyle/>
              <a:p>
                <a:pPr>
                  <a:lnSpc>
                    <a:spcPct val="150000"/>
                  </a:lnSpc>
                </a:pPr>
                <a:r>
                  <a:rPr lang="en-US" dirty="0">
                    <a:solidFill>
                      <a:srgbClr val="002060"/>
                    </a:solidFill>
                  </a:rPr>
                  <a:t>As DNNs became more complex and had more hidden layers, the outputs of the model became less calibrated:</a:t>
                </a:r>
              </a:p>
              <a:p>
                <a:pPr marL="0" indent="0">
                  <a:lnSpc>
                    <a:spcPct val="150000"/>
                  </a:lnSpc>
                  <a:buNone/>
                </a:pPr>
                <a:r>
                  <a:rPr lang="en-US" sz="1000" b="0" i="0">
                    <a:solidFill>
                      <a:srgbClr val="002060"/>
                    </a:solidFill>
                    <a:latin typeface="Cambria Math" panose="02040503050406030204" pitchFamily="18" charset="0"/>
                  </a:rPr>
                  <a:t>𝑀𝑖𝑠𝑠𝐶𝑎𝑙𝑖𝑏𝑟𝑎𝑡𝑖𝑜𝑛(𝐷𝑁𝑁)=|𝑃𝑟𝑒𝑑𝑖𝑐𝑡𝑖𝑜𝑛\_𝐶𝑜𝑛𝑓𝑖𝑑𝑒𝑛𝑐𝑒 −𝐴𝑐𝑡𝑢𝑎𝑙 𝑃𝑟𝑜𝑏𝑎𝑏𝑖𝑙𝑖𝑡𝑦|</a:t>
                </a:r>
                <a:endParaRPr lang="en-US" sz="1000" dirty="0">
                  <a:solidFill>
                    <a:srgbClr val="002060"/>
                  </a:solidFill>
                </a:endParaRPr>
              </a:p>
              <a:p>
                <a:pPr>
                  <a:lnSpc>
                    <a:spcPct val="150000"/>
                  </a:lnSpc>
                </a:pPr>
                <a:r>
                  <a:rPr lang="en-US" dirty="0">
                    <a:solidFill>
                      <a:srgbClr val="002060"/>
                    </a:solidFill>
                  </a:rPr>
                  <a:t>Where the prediction confidence is score of the predicted class:</a:t>
                </a:r>
              </a:p>
              <a:p>
                <a:pPr marL="0" indent="0">
                  <a:lnSpc>
                    <a:spcPct val="150000"/>
                  </a:lnSpc>
                  <a:buNone/>
                </a:pPr>
                <a:r>
                  <a:rPr lang="en-US" b="0" i="0">
                    <a:solidFill>
                      <a:srgbClr val="002060"/>
                    </a:solidFill>
                    <a:latin typeface="Cambria Math" panose="02040503050406030204" pitchFamily="18" charset="0"/>
                  </a:rPr>
                  <a:t>max⁡{𝑝 | ∨</a:t>
                </a:r>
                <a:r>
                  <a:rPr lang="en-US" b="0" i="0">
                    <a:solidFill>
                      <a:srgbClr val="002060"/>
                    </a:solidFill>
                    <a:latin typeface="Cambria Math" panose="02040503050406030204" pitchFamily="18" charset="0"/>
                    <a:ea typeface="Cambria Math" panose="02040503050406030204" pitchFamily="18" charset="0"/>
                  </a:rPr>
                  <a:t>𝑝∈𝑑𝑛𝑛_𝑜𝑢𝑡𝑝𝑢𝑡_𝑣𝑒𝑐𝑡𝑜𝑟}</a:t>
                </a:r>
                <a:endParaRPr lang="en-US" b="0" dirty="0">
                  <a:solidFill>
                    <a:srgbClr val="002060"/>
                  </a:solidFill>
                </a:endParaRPr>
              </a:p>
              <a:p>
                <a:pPr>
                  <a:lnSpc>
                    <a:spcPct val="150000"/>
                  </a:lnSpc>
                </a:pPr>
                <a:r>
                  <a:rPr lang="en-US" dirty="0">
                    <a:solidFill>
                      <a:srgbClr val="002060"/>
                    </a:solidFill>
                  </a:rPr>
                  <a:t>And the actual probability is calculated using binning techniques.</a:t>
                </a:r>
              </a:p>
              <a:p>
                <a:pPr marL="0" indent="0">
                  <a:lnSpc>
                    <a:spcPct val="150000"/>
                  </a:lnSpc>
                  <a:buNone/>
                </a:pPr>
                <a:endParaRPr lang="en-US" dirty="0">
                  <a:solidFill>
                    <a:srgbClr val="002060"/>
                  </a:solidFill>
                </a:endParaRPr>
              </a:p>
              <a:p>
                <a:pPr marL="0" indent="0">
                  <a:lnSpc>
                    <a:spcPct val="150000"/>
                  </a:lnSpc>
                  <a:buNone/>
                </a:pPr>
                <a:endParaRPr lang="en-US" sz="1000" dirty="0">
                  <a:solidFill>
                    <a:srgbClr val="002060"/>
                  </a:solidFill>
                </a:endParaRPr>
              </a:p>
            </p:txBody>
          </p:sp>
        </mc:Fallback>
      </mc:AlternateContent>
      <p:sp>
        <p:nvSpPr>
          <p:cNvPr id="4" name="מציין מיקום של מספר שקופית 3">
            <a:extLst>
              <a:ext uri="{FF2B5EF4-FFF2-40B4-BE49-F238E27FC236}">
                <a16:creationId xmlns:a16="http://schemas.microsoft.com/office/drawing/2014/main" id="{4CE3D77B-B44E-E393-8F19-B87CF560690F}"/>
              </a:ext>
            </a:extLst>
          </p:cNvPr>
          <p:cNvSpPr>
            <a:spLocks noGrp="1"/>
          </p:cNvSpPr>
          <p:nvPr>
            <p:ph type="sldNum" sz="quarter" idx="5"/>
          </p:nvPr>
        </p:nvSpPr>
        <p:spPr/>
        <p:txBody>
          <a:bodyPr/>
          <a:lstStyle/>
          <a:p>
            <a:fld id="{C8C92D0D-AF30-4211-86C4-A3B87597F349}" type="slidenum">
              <a:rPr lang="he-IL" smtClean="0"/>
              <a:pPr/>
              <a:t>6</a:t>
            </a:fld>
            <a:endParaRPr lang="he-IL"/>
          </a:p>
        </p:txBody>
      </p:sp>
    </p:spTree>
    <p:extLst>
      <p:ext uri="{BB962C8B-B14F-4D97-AF65-F5344CB8AC3E}">
        <p14:creationId xmlns:p14="http://schemas.microsoft.com/office/powerpoint/2010/main" val="1576780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lnSpc>
                <a:spcPct val="150000"/>
              </a:lnSpc>
            </a:pPr>
            <a:r>
              <a:rPr lang="en-US" dirty="0">
                <a:solidFill>
                  <a:srgbClr val="002060"/>
                </a:solidFill>
              </a:rPr>
              <a:t>Yonatan:</a:t>
            </a:r>
          </a:p>
          <a:p>
            <a:pPr marL="171450" indent="-171450" algn="l" rtl="0">
              <a:lnSpc>
                <a:spcPct val="150000"/>
              </a:lnSpc>
              <a:buFont typeface="Arial" panose="020B0604020202020204" pitchFamily="34" charset="0"/>
              <a:buChar char="•"/>
            </a:pPr>
            <a:r>
              <a:rPr lang="en-US" dirty="0">
                <a:solidFill>
                  <a:srgbClr val="002060"/>
                </a:solidFill>
              </a:rPr>
              <a:t>Deep Neural Networks (DNN) are suffering from </a:t>
            </a:r>
            <a:r>
              <a:rPr lang="en-US" dirty="0" err="1">
                <a:solidFill>
                  <a:srgbClr val="002060"/>
                </a:solidFill>
              </a:rPr>
              <a:t>misscalibration</a:t>
            </a:r>
            <a:r>
              <a:rPr lang="en-US" dirty="0">
                <a:solidFill>
                  <a:srgbClr val="002060"/>
                </a:solidFill>
              </a:rPr>
              <a:t> - the model’s confidence in it’s prediction doesn’t match the actual probability.</a:t>
            </a:r>
          </a:p>
          <a:p>
            <a:pPr marL="171450" indent="-171450" algn="l" rtl="0">
              <a:lnSpc>
                <a:spcPct val="150000"/>
              </a:lnSpc>
              <a:buFont typeface="Arial" panose="020B0604020202020204" pitchFamily="34" charset="0"/>
              <a:buChar char="•"/>
            </a:pPr>
            <a:r>
              <a:rPr lang="en-US" dirty="0">
                <a:solidFill>
                  <a:srgbClr val="002060"/>
                </a:solidFill>
              </a:rPr>
              <a:t>For example if we have 100 pictures which the network gives 0.8 score that it is a cat – we expect 80 of the pictures to actually be cats. Actual accuracy is usually lower.</a:t>
            </a:r>
          </a:p>
          <a:p>
            <a:pPr marL="171450" indent="-171450" algn="l" rtl="0">
              <a:lnSpc>
                <a:spcPct val="150000"/>
              </a:lnSpc>
              <a:buFont typeface="Arial" panose="020B0604020202020204" pitchFamily="34" charset="0"/>
              <a:buChar char="•"/>
            </a:pPr>
            <a:r>
              <a:rPr lang="en-US" dirty="0">
                <a:solidFill>
                  <a:srgbClr val="002060"/>
                </a:solidFill>
              </a:rPr>
              <a:t>This is not like in the past with more shallow networks.</a:t>
            </a:r>
          </a:p>
          <a:p>
            <a:pPr marL="171450" indent="-171450" algn="l" rtl="0">
              <a:lnSpc>
                <a:spcPct val="150000"/>
              </a:lnSpc>
              <a:buFont typeface="Arial" panose="020B0604020202020204" pitchFamily="34" charset="0"/>
              <a:buChar char="•"/>
            </a:pPr>
            <a:r>
              <a:rPr lang="en-US" dirty="0">
                <a:solidFill>
                  <a:srgbClr val="002060"/>
                </a:solidFill>
              </a:rPr>
              <a:t>Several methods have been proposed to solve this in literature for DNN of image classification.</a:t>
            </a:r>
          </a:p>
          <a:p>
            <a:pPr marL="171450" indent="-171450" algn="l" rtl="0">
              <a:lnSpc>
                <a:spcPct val="150000"/>
              </a:lnSpc>
              <a:buFont typeface="Arial" panose="020B0604020202020204" pitchFamily="34" charset="0"/>
              <a:buChar char="•"/>
            </a:pPr>
            <a:r>
              <a:rPr lang="en-US" dirty="0">
                <a:solidFill>
                  <a:srgbClr val="002060"/>
                </a:solidFill>
              </a:rPr>
              <a:t>Accuracy and correct probabilities are important in several fields, one prime example is the medical field (Saying to a patient for example he has 80% cancer or 99% cancer matters)</a:t>
            </a:r>
          </a:p>
          <a:p>
            <a:pPr marL="171450" indent="-171450" algn="l" rtl="0">
              <a:lnSpc>
                <a:spcPct val="150000"/>
              </a:lnSpc>
              <a:buFont typeface="Arial" panose="020B0604020202020204" pitchFamily="34" charset="0"/>
              <a:buChar char="•"/>
            </a:pPr>
            <a:r>
              <a:rPr lang="en-US" dirty="0">
                <a:solidFill>
                  <a:srgbClr val="002060"/>
                </a:solidFill>
              </a:rPr>
              <a:t>Our goal – to test and compare the main calibration methods on Audio Classification DNNs.</a:t>
            </a:r>
          </a:p>
          <a:p>
            <a:pPr marL="171450" indent="-171450" algn="l" rtl="0">
              <a:lnSpc>
                <a:spcPct val="150000"/>
              </a:lnSpc>
              <a:buFont typeface="Arial" panose="020B0604020202020204" pitchFamily="34" charset="0"/>
              <a:buChar char="•"/>
            </a:pPr>
            <a:endParaRPr lang="en-US" dirty="0">
              <a:solidFill>
                <a:srgbClr val="002060"/>
              </a:solidFill>
            </a:endParaRPr>
          </a:p>
        </p:txBody>
      </p:sp>
      <p:sp>
        <p:nvSpPr>
          <p:cNvPr id="4" name="מציין מיקום של מספר שקופית 3"/>
          <p:cNvSpPr>
            <a:spLocks noGrp="1"/>
          </p:cNvSpPr>
          <p:nvPr>
            <p:ph type="sldNum" sz="quarter" idx="5"/>
          </p:nvPr>
        </p:nvSpPr>
        <p:spPr/>
        <p:txBody>
          <a:bodyPr/>
          <a:lstStyle/>
          <a:p>
            <a:fld id="{C8C92D0D-AF30-4211-86C4-A3B87597F349}" type="slidenum">
              <a:rPr lang="he-IL" smtClean="0"/>
              <a:pPr/>
              <a:t>7</a:t>
            </a:fld>
            <a:endParaRPr lang="he-IL"/>
          </a:p>
        </p:txBody>
      </p:sp>
    </p:spTree>
    <p:extLst>
      <p:ext uri="{BB962C8B-B14F-4D97-AF65-F5344CB8AC3E}">
        <p14:creationId xmlns:p14="http://schemas.microsoft.com/office/powerpoint/2010/main" val="309261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7EE-7539-D794-3435-716718F0583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55460F-3652-2142-9B12-AE84D61629A4}"/>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5F61AF5-A695-CA19-5E5A-CBCAD46F3C40}"/>
              </a:ext>
            </a:extLst>
          </p:cNvPr>
          <p:cNvSpPr>
            <a:spLocks noGrp="1"/>
          </p:cNvSpPr>
          <p:nvPr>
            <p:ph type="body" idx="1"/>
          </p:nvPr>
        </p:nvSpPr>
        <p:spPr/>
        <p:txBody>
          <a:bodyPr/>
          <a:lstStyle/>
          <a:p>
            <a:pPr algn="l" rtl="0">
              <a:lnSpc>
                <a:spcPct val="150000"/>
              </a:lnSpc>
            </a:pPr>
            <a:r>
              <a:rPr lang="en-US" dirty="0">
                <a:solidFill>
                  <a:srgbClr val="002060"/>
                </a:solidFill>
              </a:rPr>
              <a:t>Yonatan:</a:t>
            </a:r>
          </a:p>
          <a:p>
            <a:pPr marL="171450" indent="-171450" algn="l" rtl="0">
              <a:lnSpc>
                <a:spcPct val="150000"/>
              </a:lnSpc>
              <a:buFont typeface="Arial" panose="020B0604020202020204" pitchFamily="34" charset="0"/>
              <a:buChar char="•"/>
            </a:pPr>
            <a:r>
              <a:rPr lang="en-US" dirty="0">
                <a:solidFill>
                  <a:srgbClr val="002060"/>
                </a:solidFill>
              </a:rPr>
              <a:t>Just go through the bullets.</a:t>
            </a:r>
          </a:p>
          <a:p>
            <a:pPr marL="171450" indent="-171450" algn="l" rtl="0">
              <a:lnSpc>
                <a:spcPct val="150000"/>
              </a:lnSpc>
              <a:buFont typeface="Arial" panose="020B0604020202020204" pitchFamily="34" charset="0"/>
              <a:buChar char="•"/>
            </a:pPr>
            <a:r>
              <a:rPr lang="en-US" dirty="0">
                <a:solidFill>
                  <a:srgbClr val="002060"/>
                </a:solidFill>
              </a:rPr>
              <a:t>No papers found on audio classification – which is why we want to investigate this issue.</a:t>
            </a:r>
          </a:p>
        </p:txBody>
      </p:sp>
      <p:sp>
        <p:nvSpPr>
          <p:cNvPr id="4" name="מציין מיקום של מספר שקופית 3">
            <a:extLst>
              <a:ext uri="{FF2B5EF4-FFF2-40B4-BE49-F238E27FC236}">
                <a16:creationId xmlns:a16="http://schemas.microsoft.com/office/drawing/2014/main" id="{B0D47751-26C9-D3EB-1D94-2CE43905C48D}"/>
              </a:ext>
            </a:extLst>
          </p:cNvPr>
          <p:cNvSpPr>
            <a:spLocks noGrp="1"/>
          </p:cNvSpPr>
          <p:nvPr>
            <p:ph type="sldNum" sz="quarter" idx="5"/>
          </p:nvPr>
        </p:nvSpPr>
        <p:spPr/>
        <p:txBody>
          <a:bodyPr/>
          <a:lstStyle/>
          <a:p>
            <a:fld id="{C8C92D0D-AF30-4211-86C4-A3B87597F349}" type="slidenum">
              <a:rPr lang="he-IL" smtClean="0"/>
              <a:pPr/>
              <a:t>8</a:t>
            </a:fld>
            <a:endParaRPr lang="he-IL"/>
          </a:p>
        </p:txBody>
      </p:sp>
    </p:spTree>
    <p:extLst>
      <p:ext uri="{BB962C8B-B14F-4D97-AF65-F5344CB8AC3E}">
        <p14:creationId xmlns:p14="http://schemas.microsoft.com/office/powerpoint/2010/main" val="2844207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EE74A-217D-480E-65B9-BBEA6B7ECC8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D086E22-FB22-7F67-A7E2-F380AE80272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מציין מיקום של הערות 2">
                <a:extLst>
                  <a:ext uri="{FF2B5EF4-FFF2-40B4-BE49-F238E27FC236}">
                    <a16:creationId xmlns:a16="http://schemas.microsoft.com/office/drawing/2014/main" id="{5AB1FEB9-1392-5D0A-DD5B-8C79B7C5BA28}"/>
                  </a:ext>
                </a:extLst>
              </p:cNvPr>
              <p:cNvSpPr>
                <a:spLocks noGrp="1"/>
              </p:cNvSpPr>
              <p:nvPr>
                <p:ph type="body" idx="1"/>
              </p:nvPr>
            </p:nvSpPr>
            <p:spPr/>
            <p:txBody>
              <a:bodyPr/>
              <a:lstStyle/>
              <a:p>
                <a:pPr marL="0" indent="0" algn="l" rtl="0">
                  <a:lnSpc>
                    <a:spcPct val="150000"/>
                  </a:lnSpc>
                  <a:buNone/>
                </a:pPr>
                <a:r>
                  <a:rPr lang="en-US" sz="1000" dirty="0" err="1">
                    <a:solidFill>
                      <a:srgbClr val="002060"/>
                    </a:solidFill>
                  </a:rPr>
                  <a:t>Avichay</a:t>
                </a:r>
                <a:r>
                  <a:rPr lang="en-US" sz="1000" dirty="0">
                    <a:solidFill>
                      <a:srgbClr val="002060"/>
                    </a:solidFill>
                  </a:rPr>
                  <a:t>:</a:t>
                </a:r>
              </a:p>
              <a:p>
                <a:pPr marL="171450" indent="-171450" algn="l" rtl="0">
                  <a:lnSpc>
                    <a:spcPct val="150000"/>
                  </a:lnSpc>
                  <a:buFont typeface="Arial" panose="020B0604020202020204" pitchFamily="34" charset="0"/>
                  <a:buChar char="•"/>
                </a:pPr>
                <a:r>
                  <a:rPr lang="en-US" sz="1000" dirty="0">
                    <a:solidFill>
                      <a:srgbClr val="002060"/>
                    </a:solidFill>
                  </a:rPr>
                  <a:t>In general there are two factors to uncertainty:</a:t>
                </a:r>
              </a:p>
              <a:p>
                <a:pPr marL="628650" lvl="1" indent="-171450" algn="l" rtl="0">
                  <a:lnSpc>
                    <a:spcPct val="150000"/>
                  </a:lnSpc>
                  <a:buFont typeface="Arial" panose="020B0604020202020204" pitchFamily="34" charset="0"/>
                  <a:buChar char="•"/>
                </a:pPr>
                <a:r>
                  <a:rPr lang="en-US" sz="1000" dirty="0">
                    <a:solidFill>
                      <a:srgbClr val="002060"/>
                    </a:solidFill>
                  </a:rPr>
                  <a:t>Data uncertainty – which is related to the data we collected. The more data we collect the more likely this uncertainty will go down (not always but in general)</a:t>
                </a:r>
              </a:p>
              <a:p>
                <a:pPr marL="628650" marR="0" lvl="1"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800" dirty="0">
                    <a:solidFill>
                      <a:srgbClr val="002060"/>
                    </a:solidFill>
                  </a:rPr>
                  <a:t>Model Uncertainty – Mostly affected by the architecture and the training time – The more complex our model, the more likely this uncertainty will go down.</a:t>
                </a:r>
              </a:p>
              <a:p>
                <a:pPr marL="628650" lvl="1" indent="-171450" algn="l" rtl="0">
                  <a:lnSpc>
                    <a:spcPct val="150000"/>
                  </a:lnSpc>
                  <a:buFont typeface="Arial" panose="020B0604020202020204" pitchFamily="34" charset="0"/>
                  <a:buChar char="•"/>
                </a:pPr>
                <a:endParaRPr lang="en-US" sz="1000" dirty="0">
                  <a:solidFill>
                    <a:srgbClr val="002060"/>
                  </a:solidFill>
                </a:endParaRPr>
              </a:p>
            </p:txBody>
          </p:sp>
        </mc:Choice>
        <mc:Fallback xmlns="">
          <p:sp>
            <p:nvSpPr>
              <p:cNvPr id="3" name="מציין מיקום של הערות 2">
                <a:extLst>
                  <a:ext uri="{FF2B5EF4-FFF2-40B4-BE49-F238E27FC236}">
                    <a16:creationId xmlns:a16="http://schemas.microsoft.com/office/drawing/2014/main" id="{5AB1FEB9-1392-5D0A-DD5B-8C79B7C5BA28}"/>
                  </a:ext>
                </a:extLst>
              </p:cNvPr>
              <p:cNvSpPr>
                <a:spLocks noGrp="1"/>
              </p:cNvSpPr>
              <p:nvPr>
                <p:ph type="body" idx="1"/>
              </p:nvPr>
            </p:nvSpPr>
            <p:spPr/>
            <p:txBody>
              <a:bodyPr/>
              <a:lstStyle/>
              <a:p>
                <a:pPr>
                  <a:lnSpc>
                    <a:spcPct val="150000"/>
                  </a:lnSpc>
                </a:pPr>
                <a:r>
                  <a:rPr lang="en-US" dirty="0">
                    <a:solidFill>
                      <a:srgbClr val="002060"/>
                    </a:solidFill>
                  </a:rPr>
                  <a:t>As DNNs became more complex and had more hidden layers, the outputs of the model became less calibrated:</a:t>
                </a:r>
              </a:p>
              <a:p>
                <a:pPr marL="0" indent="0">
                  <a:lnSpc>
                    <a:spcPct val="150000"/>
                  </a:lnSpc>
                  <a:buNone/>
                </a:pPr>
                <a:r>
                  <a:rPr lang="en-US" sz="1000" b="0" i="0">
                    <a:solidFill>
                      <a:srgbClr val="002060"/>
                    </a:solidFill>
                    <a:latin typeface="Cambria Math" panose="02040503050406030204" pitchFamily="18" charset="0"/>
                  </a:rPr>
                  <a:t>𝑀𝑖𝑠𝑠𝐶𝑎𝑙𝑖𝑏𝑟𝑎𝑡𝑖𝑜𝑛(𝐷𝑁𝑁)=|𝑃𝑟𝑒𝑑𝑖𝑐𝑡𝑖𝑜𝑛\_𝐶𝑜𝑛𝑓𝑖𝑑𝑒𝑛𝑐𝑒 −𝐴𝑐𝑡𝑢𝑎𝑙 𝑃𝑟𝑜𝑏𝑎𝑏𝑖𝑙𝑖𝑡𝑦|</a:t>
                </a:r>
                <a:endParaRPr lang="en-US" sz="1000" dirty="0">
                  <a:solidFill>
                    <a:srgbClr val="002060"/>
                  </a:solidFill>
                </a:endParaRPr>
              </a:p>
              <a:p>
                <a:pPr>
                  <a:lnSpc>
                    <a:spcPct val="150000"/>
                  </a:lnSpc>
                </a:pPr>
                <a:r>
                  <a:rPr lang="en-US" dirty="0">
                    <a:solidFill>
                      <a:srgbClr val="002060"/>
                    </a:solidFill>
                  </a:rPr>
                  <a:t>Where the prediction confidence is score of the predicted class:</a:t>
                </a:r>
              </a:p>
              <a:p>
                <a:pPr marL="0" indent="0">
                  <a:lnSpc>
                    <a:spcPct val="150000"/>
                  </a:lnSpc>
                  <a:buNone/>
                </a:pPr>
                <a:r>
                  <a:rPr lang="en-US" b="0" i="0">
                    <a:solidFill>
                      <a:srgbClr val="002060"/>
                    </a:solidFill>
                    <a:latin typeface="Cambria Math" panose="02040503050406030204" pitchFamily="18" charset="0"/>
                  </a:rPr>
                  <a:t>max⁡{𝑝 | ∨</a:t>
                </a:r>
                <a:r>
                  <a:rPr lang="en-US" b="0" i="0">
                    <a:solidFill>
                      <a:srgbClr val="002060"/>
                    </a:solidFill>
                    <a:latin typeface="Cambria Math" panose="02040503050406030204" pitchFamily="18" charset="0"/>
                    <a:ea typeface="Cambria Math" panose="02040503050406030204" pitchFamily="18" charset="0"/>
                  </a:rPr>
                  <a:t>𝑝∈𝑑𝑛𝑛_𝑜𝑢𝑡𝑝𝑢𝑡_𝑣𝑒𝑐𝑡𝑜𝑟}</a:t>
                </a:r>
                <a:endParaRPr lang="en-US" b="0" dirty="0">
                  <a:solidFill>
                    <a:srgbClr val="002060"/>
                  </a:solidFill>
                </a:endParaRPr>
              </a:p>
              <a:p>
                <a:pPr>
                  <a:lnSpc>
                    <a:spcPct val="150000"/>
                  </a:lnSpc>
                </a:pPr>
                <a:r>
                  <a:rPr lang="en-US" dirty="0">
                    <a:solidFill>
                      <a:srgbClr val="002060"/>
                    </a:solidFill>
                  </a:rPr>
                  <a:t>And the actual probability is calculated using binning techniques.</a:t>
                </a:r>
              </a:p>
              <a:p>
                <a:pPr marL="0" indent="0">
                  <a:lnSpc>
                    <a:spcPct val="150000"/>
                  </a:lnSpc>
                  <a:buNone/>
                </a:pPr>
                <a:endParaRPr lang="en-US" dirty="0">
                  <a:solidFill>
                    <a:srgbClr val="002060"/>
                  </a:solidFill>
                </a:endParaRPr>
              </a:p>
              <a:p>
                <a:pPr marL="0" indent="0">
                  <a:lnSpc>
                    <a:spcPct val="150000"/>
                  </a:lnSpc>
                  <a:buNone/>
                </a:pPr>
                <a:endParaRPr lang="en-US" sz="1000" dirty="0">
                  <a:solidFill>
                    <a:srgbClr val="002060"/>
                  </a:solidFill>
                </a:endParaRPr>
              </a:p>
            </p:txBody>
          </p:sp>
        </mc:Fallback>
      </mc:AlternateContent>
      <p:sp>
        <p:nvSpPr>
          <p:cNvPr id="4" name="מציין מיקום של מספר שקופית 3">
            <a:extLst>
              <a:ext uri="{FF2B5EF4-FFF2-40B4-BE49-F238E27FC236}">
                <a16:creationId xmlns:a16="http://schemas.microsoft.com/office/drawing/2014/main" id="{AC803CAB-2CE6-ADD2-98F3-BEC98EB5E94D}"/>
              </a:ext>
            </a:extLst>
          </p:cNvPr>
          <p:cNvSpPr>
            <a:spLocks noGrp="1"/>
          </p:cNvSpPr>
          <p:nvPr>
            <p:ph type="sldNum" sz="quarter" idx="5"/>
          </p:nvPr>
        </p:nvSpPr>
        <p:spPr/>
        <p:txBody>
          <a:bodyPr/>
          <a:lstStyle/>
          <a:p>
            <a:fld id="{C8C92D0D-AF30-4211-86C4-A3B87597F349}" type="slidenum">
              <a:rPr lang="he-IL" smtClean="0"/>
              <a:pPr/>
              <a:t>9</a:t>
            </a:fld>
            <a:endParaRPr lang="he-IL"/>
          </a:p>
        </p:txBody>
      </p:sp>
    </p:spTree>
    <p:extLst>
      <p:ext uri="{BB962C8B-B14F-4D97-AF65-F5344CB8AC3E}">
        <p14:creationId xmlns:p14="http://schemas.microsoft.com/office/powerpoint/2010/main" val="525162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endParaRPr lang="he-IL"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he-I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534400" y="6324601"/>
            <a:ext cx="2844800" cy="365125"/>
          </a:xfrm>
        </p:spPr>
        <p:txBody>
          <a:bodyPr/>
          <a:lstStyle/>
          <a:p>
            <a:r>
              <a:rPr lang="en-US" dirty="0"/>
              <a:t>#</a:t>
            </a:r>
          </a:p>
        </p:txBody>
      </p:sp>
      <p:pic>
        <p:nvPicPr>
          <p:cNvPr id="17" name="Picture 16">
            <a:extLst>
              <a:ext uri="{FF2B5EF4-FFF2-40B4-BE49-F238E27FC236}">
                <a16:creationId xmlns:a16="http://schemas.microsoft.com/office/drawing/2014/main" id="{DB3DCBB1-FA70-49E1-8929-A86EE597193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71356" y="216000"/>
            <a:ext cx="2748540" cy="540000"/>
          </a:xfrm>
          <a:prstGeom prst="rect">
            <a:avLst/>
          </a:prstGeom>
        </p:spPr>
      </p:pic>
      <p:pic>
        <p:nvPicPr>
          <p:cNvPr id="20" name="Picture 19">
            <a:extLst>
              <a:ext uri="{FF2B5EF4-FFF2-40B4-BE49-F238E27FC236}">
                <a16:creationId xmlns:a16="http://schemas.microsoft.com/office/drawing/2014/main" id="{F7E7639E-9572-4ACA-AECB-DE9B3A594AD7}"/>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369798" y="144000"/>
            <a:ext cx="1517400" cy="684000"/>
          </a:xfrm>
          <a:prstGeom prst="rect">
            <a:avLst/>
          </a:prstGeom>
        </p:spPr>
      </p:pic>
      <p:pic>
        <p:nvPicPr>
          <p:cNvPr id="13" name="SIPL logo animation">
            <a:hlinkClick r:id="" action="ppaction://media"/>
            <a:extLst>
              <a:ext uri="{FF2B5EF4-FFF2-40B4-BE49-F238E27FC236}">
                <a16:creationId xmlns:a16="http://schemas.microsoft.com/office/drawing/2014/main" id="{A86D402D-7974-4761-9D90-E94A47171AD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05399" y="186654"/>
            <a:ext cx="1215997" cy="683999"/>
          </a:xfrm>
          <a:prstGeom prst="rect">
            <a:avLst/>
          </a:prstGeom>
        </p:spPr>
      </p:pic>
      <p:pic>
        <p:nvPicPr>
          <p:cNvPr id="14" name="SIPL logo animation">
            <a:hlinkClick r:id="" action="ppaction://media"/>
            <a:extLst>
              <a:ext uri="{FF2B5EF4-FFF2-40B4-BE49-F238E27FC236}">
                <a16:creationId xmlns:a16="http://schemas.microsoft.com/office/drawing/2014/main" id="{D1EF3F74-574E-48C7-8622-FE69F7EA534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5130000" y="-50400"/>
            <a:ext cx="1727999" cy="972000"/>
          </a:xfrm>
          <a:prstGeom prst="rect">
            <a:avLst/>
          </a:prstGeom>
        </p:spPr>
      </p:pic>
      <p:pic>
        <p:nvPicPr>
          <p:cNvPr id="9" name="Picture 8">
            <a:extLst>
              <a:ext uri="{FF2B5EF4-FFF2-40B4-BE49-F238E27FC236}">
                <a16:creationId xmlns:a16="http://schemas.microsoft.com/office/drawing/2014/main" id="{6E260746-B5AB-4E34-887E-16049F668678}"/>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5410200" y="25200"/>
            <a:ext cx="1171565" cy="781199"/>
          </a:xfrm>
          <a:prstGeom prst="rect">
            <a:avLst/>
          </a:prstGeom>
        </p:spPr>
      </p:pic>
    </p:spTree>
    <p:extLst>
      <p:ext uri="{BB962C8B-B14F-4D97-AF65-F5344CB8AC3E}">
        <p14:creationId xmlns:p14="http://schemas.microsoft.com/office/powerpoint/2010/main" val="135090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62" fill="hold"/>
                                        <p:tgtEl>
                                          <p:spTgt spid="14"/>
                                        </p:tgtEl>
                                      </p:cBhvr>
                                    </p:cmd>
                                  </p:childTnLst>
                                </p:cTn>
                              </p:par>
                            </p:childTnLst>
                          </p:cTn>
                        </p:par>
                        <p:par>
                          <p:cTn id="7" fill="hold">
                            <p:stCondLst>
                              <p:cond delay="7062"/>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13"/>
                </p:tgtEl>
              </p:cMediaNode>
            </p:video>
            <p:video>
              <p:cMediaNode vol="80000" mute="1">
                <p:cTn id="11" fill="hold" display="0">
                  <p:stCondLst>
                    <p:cond delay="indefinite"/>
                  </p:stCondLst>
                </p:cTn>
                <p:tgtEl>
                  <p:spTgt spid="14"/>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rtl="0">
              <a:defRPr/>
            </a:lvl1pPr>
          </a:lstStyle>
          <a:p>
            <a:r>
              <a:rPr lang="en-US" dirty="0"/>
              <a:t>Click to edit Master title style</a:t>
            </a:r>
            <a:endParaRPr lang="he-IL" dirty="0"/>
          </a:p>
        </p:txBody>
      </p:sp>
      <p:sp>
        <p:nvSpPr>
          <p:cNvPr id="3" name="Content Placeholder 2"/>
          <p:cNvSpPr>
            <a:spLocks noGrp="1"/>
          </p:cNvSpPr>
          <p:nvPr>
            <p:ph idx="1"/>
          </p:nvPr>
        </p:nvSpPr>
        <p:spPr/>
        <p:txBody>
          <a:bodyPr/>
          <a:lstStyle>
            <a:lvl1pPr algn="l" rtl="0">
              <a:defRPr/>
            </a:lvl1pPr>
            <a:lvl2pPr algn="l" rtl="0">
              <a:defRPr/>
            </a:lvl2pPr>
            <a:lvl3pPr algn="l" rtl="0">
              <a:defRPr/>
            </a:lvl3pPr>
            <a:lvl4pPr algn="l" rtl="0">
              <a:defRPr/>
            </a:lvl4pPr>
            <a:lvl5pPr algn="l" rt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
        <p:nvSpPr>
          <p:cNvPr id="7" name="Slide Number Placeholder 6"/>
          <p:cNvSpPr>
            <a:spLocks noGrp="1"/>
          </p:cNvSpPr>
          <p:nvPr>
            <p:ph type="sldNum" sz="quarter" idx="12"/>
          </p:nvPr>
        </p:nvSpPr>
        <p:spPr>
          <a:xfrm>
            <a:off x="8737600" y="6400799"/>
            <a:ext cx="2844800" cy="365125"/>
          </a:xfrm>
        </p:spPr>
        <p:txBody>
          <a:bodyPr/>
          <a:lstStyle>
            <a:lvl1pPr algn="r">
              <a:defRPr/>
            </a:lvl1pPr>
          </a:lstStyle>
          <a:p>
            <a:fld id="{B01D9778-10B4-40FB-B4E4-44FA89A86639}" type="slidenum">
              <a:rPr lang="en-US" smtClean="0"/>
              <a:pPr/>
              <a:t>‹#›</a:t>
            </a:fld>
            <a:endParaRPr lang="en-US"/>
          </a:p>
        </p:txBody>
      </p:sp>
      <p:pic>
        <p:nvPicPr>
          <p:cNvPr id="9" name="Picture 8">
            <a:extLst>
              <a:ext uri="{FF2B5EF4-FFF2-40B4-BE49-F238E27FC236}">
                <a16:creationId xmlns:a16="http://schemas.microsoft.com/office/drawing/2014/main" id="{94A9CF0C-7923-49E1-94E1-D5F56375E23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00" y="92075"/>
            <a:ext cx="1171565" cy="781200"/>
          </a:xfrm>
          <a:prstGeom prst="rect">
            <a:avLst/>
          </a:prstGeom>
        </p:spPr>
      </p:pic>
    </p:spTree>
    <p:extLst>
      <p:ext uri="{BB962C8B-B14F-4D97-AF65-F5344CB8AC3E}">
        <p14:creationId xmlns:p14="http://schemas.microsoft.com/office/powerpoint/2010/main" val="2585352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737600" y="6356351"/>
            <a:ext cx="28448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982F35-29BF-4127-A4F3-CE8B20D358F7}" type="datetime1">
              <a:rPr lang="en-US" smtClean="0"/>
              <a:t>8/3/2024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09600" y="6356351"/>
            <a:ext cx="28448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01D9778-10B4-40FB-B4E4-44FA89A86639}" type="slidenum">
              <a:rPr lang="en-US" smtClean="0"/>
              <a:pPr/>
              <a:t>‹#›</a:t>
            </a:fld>
            <a:endParaRPr lang="en-US"/>
          </a:p>
        </p:txBody>
      </p:sp>
    </p:spTree>
    <p:extLst>
      <p:ext uri="{BB962C8B-B14F-4D97-AF65-F5344CB8AC3E}">
        <p14:creationId xmlns:p14="http://schemas.microsoft.com/office/powerpoint/2010/main" val="3324612268"/>
      </p:ext>
    </p:extLst>
  </p:cSld>
  <p:clrMap bg1="lt1" tx1="dk1" bg2="lt2" tx2="dk2" accent1="accent1" accent2="accent2" accent3="accent3" accent4="accent4" accent5="accent5" accent6="accent6" hlink="hlink" folHlink="folHlink"/>
  <p:sldLayoutIdLst>
    <p:sldLayoutId id="2147483709" r:id="rId1"/>
    <p:sldLayoutId id="2147483710" r:id="rId2"/>
  </p:sldLayoutIdLst>
  <p:hf hdr="0" ftr="0" dt="0"/>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comments" Target="../comments/comment5.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0.png"/><Relationship Id="rId9" Type="http://schemas.openxmlformats.org/officeDocument/2006/relationships/image" Target="../media/image39.png"/><Relationship Id="rId14" Type="http://schemas.openxmlformats.org/officeDocument/2006/relationships/comments" Target="../comments/commen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omments" Target="../comments/comment8.xml"/><Relationship Id="rId5" Type="http://schemas.openxmlformats.org/officeDocument/2006/relationships/image" Target="../media/image45.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4.png"/><Relationship Id="rId7" Type="http://schemas.microsoft.com/office/2007/relationships/hdphoto" Target="../media/hdphoto2.wdp"/><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9.png"/><Relationship Id="rId5" Type="http://schemas.microsoft.com/office/2007/relationships/hdphoto" Target="../media/hdphoto1.wdp"/><Relationship Id="rId4" Type="http://schemas.openxmlformats.org/officeDocument/2006/relationships/image" Target="../media/image58.png"/><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4.png"/><Relationship Id="rId7"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5.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8.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4.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8.png"/><Relationship Id="rId10" Type="http://schemas.microsoft.com/office/2007/relationships/hdphoto" Target="../media/hdphoto3.wdp"/><Relationship Id="rId4" Type="http://schemas.microsoft.com/office/2007/relationships/hdphoto" Target="../media/hdphoto4.wdp"/><Relationship Id="rId9"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comments" Target="../comments/comment2.xml"/><Relationship Id="rId4" Type="http://schemas.openxmlformats.org/officeDocument/2006/relationships/image" Target="../media/image7.png"/><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5872" y="685801"/>
            <a:ext cx="9131656" cy="2365375"/>
          </a:xfrm>
        </p:spPr>
        <p:txBody>
          <a:bodyPr>
            <a:normAutofit/>
          </a:bodyPr>
          <a:lstStyle/>
          <a:p>
            <a:pPr rtl="0"/>
            <a:r>
              <a:rPr lang="en-US" sz="2400" dirty="0">
                <a:solidFill>
                  <a:srgbClr val="002060"/>
                </a:solidFill>
              </a:rPr>
              <a:t>Final Presentation</a:t>
            </a:r>
            <a:br>
              <a:rPr lang="en-US" sz="2400" dirty="0">
                <a:solidFill>
                  <a:srgbClr val="002060"/>
                </a:solidFill>
              </a:rPr>
            </a:br>
            <a:br>
              <a:rPr lang="en-US" sz="2000" dirty="0">
                <a:solidFill>
                  <a:srgbClr val="002060"/>
                </a:solidFill>
              </a:rPr>
            </a:br>
            <a:r>
              <a:rPr lang="en-US" dirty="0">
                <a:solidFill>
                  <a:srgbClr val="002060"/>
                </a:solidFill>
              </a:rPr>
              <a:t>Calibration of Deep Neural Networks</a:t>
            </a:r>
          </a:p>
        </p:txBody>
      </p:sp>
      <p:sp>
        <p:nvSpPr>
          <p:cNvPr id="3" name="Subtitle 2"/>
          <p:cNvSpPr>
            <a:spLocks noGrp="1"/>
          </p:cNvSpPr>
          <p:nvPr>
            <p:ph type="subTitle" idx="1"/>
          </p:nvPr>
        </p:nvSpPr>
        <p:spPr>
          <a:xfrm>
            <a:off x="1905000" y="3124200"/>
            <a:ext cx="7385228" cy="3505200"/>
          </a:xfrm>
        </p:spPr>
        <p:txBody>
          <a:bodyPr>
            <a:noAutofit/>
          </a:bodyPr>
          <a:lstStyle/>
          <a:p>
            <a:pPr algn="l" rtl="0"/>
            <a:r>
              <a:rPr lang="en-US" sz="2400" b="1" dirty="0">
                <a:solidFill>
                  <a:srgbClr val="002060"/>
                </a:solidFill>
              </a:rPr>
              <a:t>Students:</a:t>
            </a:r>
            <a:r>
              <a:rPr lang="en-US" sz="2400" dirty="0">
                <a:solidFill>
                  <a:srgbClr val="002060"/>
                </a:solidFill>
              </a:rPr>
              <a:t> Yonatan Leibovich, </a:t>
            </a:r>
            <a:r>
              <a:rPr lang="en-US" sz="2400" dirty="0" err="1">
                <a:solidFill>
                  <a:srgbClr val="002060"/>
                </a:solidFill>
              </a:rPr>
              <a:t>Avichay</a:t>
            </a:r>
            <a:r>
              <a:rPr lang="en-US" sz="2400" dirty="0">
                <a:solidFill>
                  <a:srgbClr val="002060"/>
                </a:solidFill>
              </a:rPr>
              <a:t> Ashur</a:t>
            </a:r>
          </a:p>
          <a:p>
            <a:pPr algn="l" rtl="0"/>
            <a:r>
              <a:rPr lang="en-US" sz="2400" b="1" dirty="0">
                <a:solidFill>
                  <a:srgbClr val="002060"/>
                </a:solidFill>
              </a:rPr>
              <a:t>Supervisor: </a:t>
            </a:r>
            <a:r>
              <a:rPr lang="en-US" sz="2400" dirty="0">
                <a:solidFill>
                  <a:srgbClr val="002060"/>
                </a:solidFill>
              </a:rPr>
              <a:t>Yair Moshe</a:t>
            </a:r>
          </a:p>
          <a:p>
            <a:pPr algn="l" rtl="0"/>
            <a:endParaRPr lang="he-IL" sz="1800" dirty="0"/>
          </a:p>
          <a:p>
            <a:pPr algn="l" rtl="0"/>
            <a:r>
              <a:rPr lang="en-US" sz="2000" b="1" dirty="0">
                <a:solidFill>
                  <a:srgbClr val="002060"/>
                </a:solidFill>
                <a:cs typeface="+mj-cs"/>
              </a:rPr>
              <a:t>Semester:  </a:t>
            </a:r>
            <a:r>
              <a:rPr lang="en-US" sz="2000" dirty="0">
                <a:solidFill>
                  <a:srgbClr val="002060"/>
                </a:solidFill>
                <a:cs typeface="+mj-cs"/>
              </a:rPr>
              <a:t>Winter,  2023-2024</a:t>
            </a:r>
          </a:p>
          <a:p>
            <a:pPr algn="l" rtl="0"/>
            <a:r>
              <a:rPr lang="en-US" sz="2000" b="1" dirty="0">
                <a:solidFill>
                  <a:srgbClr val="002060"/>
                </a:solidFill>
                <a:cs typeface="+mj-cs"/>
              </a:rPr>
              <a:t>Date:</a:t>
            </a:r>
            <a:r>
              <a:rPr lang="en-US" sz="2000" dirty="0">
                <a:solidFill>
                  <a:srgbClr val="002060"/>
                </a:solidFill>
                <a:cs typeface="+mj-cs"/>
              </a:rPr>
              <a:t> 17/07/2024</a:t>
            </a:r>
            <a:endParaRPr lang="en-US" sz="2400" dirty="0"/>
          </a:p>
          <a:p>
            <a:pPr algn="l" rtl="0"/>
            <a:endParaRPr lang="he-IL" sz="2400" dirty="0"/>
          </a:p>
          <a:p>
            <a:pPr algn="l" rtl="0"/>
            <a:endParaRPr lang="en-US" sz="2400" dirty="0"/>
          </a:p>
          <a:p>
            <a:pPr algn="l" rtl="0"/>
            <a:endParaRPr lang="en-US" sz="2400" dirty="0"/>
          </a:p>
          <a:p>
            <a:pPr algn="l" rtl="0"/>
            <a:endParaRPr lang="en-US" sz="2400" dirty="0"/>
          </a:p>
          <a:p>
            <a:pPr algn="l" rtl="0"/>
            <a:endParaRPr lang="en-US" sz="2400" dirty="0"/>
          </a:p>
        </p:txBody>
      </p:sp>
    </p:spTree>
    <p:extLst>
      <p:ext uri="{BB962C8B-B14F-4D97-AF65-F5344CB8AC3E}">
        <p14:creationId xmlns:p14="http://schemas.microsoft.com/office/powerpoint/2010/main" val="2685076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CA3E1-114C-5571-40C9-CE4724F4B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FE34F0-0E2B-097D-7A9A-BCDDDC9A1B99}"/>
              </a:ext>
            </a:extLst>
          </p:cNvPr>
          <p:cNvSpPr>
            <a:spLocks noGrp="1"/>
          </p:cNvSpPr>
          <p:nvPr>
            <p:ph type="title"/>
          </p:nvPr>
        </p:nvSpPr>
        <p:spPr/>
        <p:txBody>
          <a:bodyPr/>
          <a:lstStyle/>
          <a:p>
            <a:r>
              <a:rPr lang="en-US" dirty="0">
                <a:solidFill>
                  <a:srgbClr val="002060"/>
                </a:solidFill>
              </a:rPr>
              <a:t>Data Uncertainty</a:t>
            </a:r>
            <a:endParaRPr lang="he-IL" dirty="0">
              <a:solidFill>
                <a:srgbClr val="002060"/>
              </a:solidFill>
            </a:endParaRPr>
          </a:p>
        </p:txBody>
      </p:sp>
      <p:sp>
        <p:nvSpPr>
          <p:cNvPr id="5" name="Slide Number Placeholder 4">
            <a:extLst>
              <a:ext uri="{FF2B5EF4-FFF2-40B4-BE49-F238E27FC236}">
                <a16:creationId xmlns:a16="http://schemas.microsoft.com/office/drawing/2014/main" id="{2A8ECDE3-9E57-E9F4-AA8A-5C17CCED1974}"/>
              </a:ext>
            </a:extLst>
          </p:cNvPr>
          <p:cNvSpPr>
            <a:spLocks noGrp="1"/>
          </p:cNvSpPr>
          <p:nvPr>
            <p:ph type="sldNum" sz="quarter" idx="12"/>
          </p:nvPr>
        </p:nvSpPr>
        <p:spPr/>
        <p:txBody>
          <a:bodyPr/>
          <a:lstStyle/>
          <a:p>
            <a:fld id="{B01D9778-10B4-40FB-B4E4-44FA89A86639}" type="slidenum">
              <a:rPr lang="en-US" smtClean="0"/>
              <a:pPr/>
              <a:t>10</a:t>
            </a:fld>
            <a:endParaRPr lang="en-US"/>
          </a:p>
        </p:txBody>
      </p:sp>
      <p:pic>
        <p:nvPicPr>
          <p:cNvPr id="7" name="תמונה 6">
            <a:extLst>
              <a:ext uri="{FF2B5EF4-FFF2-40B4-BE49-F238E27FC236}">
                <a16:creationId xmlns:a16="http://schemas.microsoft.com/office/drawing/2014/main" id="{B6C49C51-21C0-6F60-D2A6-5310B7B04740}"/>
              </a:ext>
            </a:extLst>
          </p:cNvPr>
          <p:cNvPicPr>
            <a:picLocks noChangeAspect="1"/>
          </p:cNvPicPr>
          <p:nvPr/>
        </p:nvPicPr>
        <p:blipFill>
          <a:blip r:embed="rId3"/>
          <a:stretch>
            <a:fillRect/>
          </a:stretch>
        </p:blipFill>
        <p:spPr>
          <a:xfrm>
            <a:off x="488958" y="2219197"/>
            <a:ext cx="3441540" cy="338093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תמונה 8">
            <a:extLst>
              <a:ext uri="{FF2B5EF4-FFF2-40B4-BE49-F238E27FC236}">
                <a16:creationId xmlns:a16="http://schemas.microsoft.com/office/drawing/2014/main" id="{B33C0E7D-2658-EFB0-D9DB-CB6D670DC5EE}"/>
              </a:ext>
            </a:extLst>
          </p:cNvPr>
          <p:cNvPicPr>
            <a:picLocks noChangeAspect="1"/>
          </p:cNvPicPr>
          <p:nvPr/>
        </p:nvPicPr>
        <p:blipFill rotWithShape="1">
          <a:blip r:embed="rId4"/>
          <a:srcRect l="3394" r="10398"/>
          <a:stretch/>
        </p:blipFill>
        <p:spPr>
          <a:xfrm>
            <a:off x="4572000" y="2218302"/>
            <a:ext cx="3263037" cy="33712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תמונה 10">
            <a:extLst>
              <a:ext uri="{FF2B5EF4-FFF2-40B4-BE49-F238E27FC236}">
                <a16:creationId xmlns:a16="http://schemas.microsoft.com/office/drawing/2014/main" id="{0321581D-2633-E10D-3B20-934F33765FD6}"/>
              </a:ext>
            </a:extLst>
          </p:cNvPr>
          <p:cNvPicPr>
            <a:picLocks noChangeAspect="1"/>
          </p:cNvPicPr>
          <p:nvPr/>
        </p:nvPicPr>
        <p:blipFill>
          <a:blip r:embed="rId5"/>
          <a:stretch>
            <a:fillRect/>
          </a:stretch>
        </p:blipFill>
        <p:spPr>
          <a:xfrm>
            <a:off x="8575856" y="2218302"/>
            <a:ext cx="3263037" cy="338093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15153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6FE14-E5BD-511F-016C-F9654D241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474AA1-AE6F-ECDF-9821-3B7AB97CC52F}"/>
              </a:ext>
            </a:extLst>
          </p:cNvPr>
          <p:cNvSpPr>
            <a:spLocks noGrp="1"/>
          </p:cNvSpPr>
          <p:nvPr>
            <p:ph type="title"/>
          </p:nvPr>
        </p:nvSpPr>
        <p:spPr/>
        <p:txBody>
          <a:bodyPr/>
          <a:lstStyle/>
          <a:p>
            <a:r>
              <a:rPr lang="en-US" dirty="0">
                <a:solidFill>
                  <a:srgbClr val="002060"/>
                </a:solidFill>
              </a:rPr>
              <a:t>Model Uncertainty</a:t>
            </a:r>
            <a:endParaRPr lang="he-IL" dirty="0">
              <a:solidFill>
                <a:srgbClr val="002060"/>
              </a:solidFill>
            </a:endParaRPr>
          </a:p>
        </p:txBody>
      </p:sp>
      <p:sp>
        <p:nvSpPr>
          <p:cNvPr id="5" name="Slide Number Placeholder 4">
            <a:extLst>
              <a:ext uri="{FF2B5EF4-FFF2-40B4-BE49-F238E27FC236}">
                <a16:creationId xmlns:a16="http://schemas.microsoft.com/office/drawing/2014/main" id="{FAF61C3C-BA18-DF71-0318-816855DAEE0D}"/>
              </a:ext>
            </a:extLst>
          </p:cNvPr>
          <p:cNvSpPr>
            <a:spLocks noGrp="1"/>
          </p:cNvSpPr>
          <p:nvPr>
            <p:ph type="sldNum" sz="quarter" idx="12"/>
          </p:nvPr>
        </p:nvSpPr>
        <p:spPr/>
        <p:txBody>
          <a:bodyPr/>
          <a:lstStyle/>
          <a:p>
            <a:fld id="{B01D9778-10B4-40FB-B4E4-44FA89A86639}" type="slidenum">
              <a:rPr lang="en-US" smtClean="0"/>
              <a:pPr/>
              <a:t>11</a:t>
            </a:fld>
            <a:endParaRPr lang="en-US"/>
          </a:p>
        </p:txBody>
      </p:sp>
      <p:sp>
        <p:nvSpPr>
          <p:cNvPr id="3" name="אליפסה 2">
            <a:extLst>
              <a:ext uri="{FF2B5EF4-FFF2-40B4-BE49-F238E27FC236}">
                <a16:creationId xmlns:a16="http://schemas.microsoft.com/office/drawing/2014/main" id="{CD6D2D44-79EA-907A-D6B3-E6B504799F29}"/>
              </a:ext>
            </a:extLst>
          </p:cNvPr>
          <p:cNvSpPr/>
          <p:nvPr/>
        </p:nvSpPr>
        <p:spPr>
          <a:xfrm>
            <a:off x="4772989" y="2656114"/>
            <a:ext cx="1905000" cy="1981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Model Uncertainty</a:t>
            </a:r>
            <a:endParaRPr lang="he-IL" dirty="0"/>
          </a:p>
        </p:txBody>
      </p:sp>
      <p:sp>
        <p:nvSpPr>
          <p:cNvPr id="4" name="אליפסה 3">
            <a:extLst>
              <a:ext uri="{FF2B5EF4-FFF2-40B4-BE49-F238E27FC236}">
                <a16:creationId xmlns:a16="http://schemas.microsoft.com/office/drawing/2014/main" id="{48FF8017-1E90-1B26-C08D-F69BEAFAEBEC}"/>
              </a:ext>
            </a:extLst>
          </p:cNvPr>
          <p:cNvSpPr/>
          <p:nvPr/>
        </p:nvSpPr>
        <p:spPr>
          <a:xfrm>
            <a:off x="6452110" y="1371600"/>
            <a:ext cx="1566125" cy="144780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Batch Norm</a:t>
            </a:r>
            <a:endParaRPr lang="he-IL" dirty="0"/>
          </a:p>
        </p:txBody>
      </p:sp>
      <p:sp>
        <p:nvSpPr>
          <p:cNvPr id="7" name="אליפסה 6">
            <a:extLst>
              <a:ext uri="{FF2B5EF4-FFF2-40B4-BE49-F238E27FC236}">
                <a16:creationId xmlns:a16="http://schemas.microsoft.com/office/drawing/2014/main" id="{9F15F5F4-DFCE-705F-05E6-AFFE4FB261BE}"/>
              </a:ext>
            </a:extLst>
          </p:cNvPr>
          <p:cNvSpPr/>
          <p:nvPr/>
        </p:nvSpPr>
        <p:spPr>
          <a:xfrm>
            <a:off x="6454775" y="4398678"/>
            <a:ext cx="1563460" cy="144780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Dropout</a:t>
            </a:r>
            <a:endParaRPr lang="he-IL" dirty="0"/>
          </a:p>
        </p:txBody>
      </p:sp>
      <p:sp>
        <p:nvSpPr>
          <p:cNvPr id="9" name="אליפסה 8">
            <a:extLst>
              <a:ext uri="{FF2B5EF4-FFF2-40B4-BE49-F238E27FC236}">
                <a16:creationId xmlns:a16="http://schemas.microsoft.com/office/drawing/2014/main" id="{58A246E7-BEB0-B0F9-2086-E9871EE06774}"/>
              </a:ext>
            </a:extLst>
          </p:cNvPr>
          <p:cNvSpPr/>
          <p:nvPr/>
        </p:nvSpPr>
        <p:spPr>
          <a:xfrm>
            <a:off x="3432741" y="1371600"/>
            <a:ext cx="1563461" cy="1506424"/>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Model Ensemble</a:t>
            </a:r>
            <a:endParaRPr lang="he-IL" dirty="0"/>
          </a:p>
        </p:txBody>
      </p:sp>
      <p:sp>
        <p:nvSpPr>
          <p:cNvPr id="10" name="אליפסה 9">
            <a:extLst>
              <a:ext uri="{FF2B5EF4-FFF2-40B4-BE49-F238E27FC236}">
                <a16:creationId xmlns:a16="http://schemas.microsoft.com/office/drawing/2014/main" id="{74DC7D28-7917-1A38-0CEC-95C353D2E9BA}"/>
              </a:ext>
            </a:extLst>
          </p:cNvPr>
          <p:cNvSpPr/>
          <p:nvPr/>
        </p:nvSpPr>
        <p:spPr>
          <a:xfrm>
            <a:off x="3432741" y="4340054"/>
            <a:ext cx="1563461" cy="1506424"/>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Data Shuffling</a:t>
            </a:r>
            <a:endParaRPr lang="he-IL" dirty="0"/>
          </a:p>
        </p:txBody>
      </p:sp>
    </p:spTree>
    <p:extLst>
      <p:ext uri="{BB962C8B-B14F-4D97-AF65-F5344CB8AC3E}">
        <p14:creationId xmlns:p14="http://schemas.microsoft.com/office/powerpoint/2010/main" val="257442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2060"/>
                </a:solidFill>
              </a:rPr>
              <a:t>Possible Solutions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12</a:t>
            </a:fld>
            <a:endParaRPr lang="en-US"/>
          </a:p>
        </p:txBody>
      </p:sp>
      <p:pic>
        <p:nvPicPr>
          <p:cNvPr id="8" name="תמונה 7">
            <a:extLst>
              <a:ext uri="{FF2B5EF4-FFF2-40B4-BE49-F238E27FC236}">
                <a16:creationId xmlns:a16="http://schemas.microsoft.com/office/drawing/2014/main" id="{2182B4CD-0880-491F-E0C8-AAFC50B4322E}"/>
              </a:ext>
            </a:extLst>
          </p:cNvPr>
          <p:cNvPicPr>
            <a:picLocks noChangeAspect="1"/>
          </p:cNvPicPr>
          <p:nvPr/>
        </p:nvPicPr>
        <p:blipFill>
          <a:blip r:embed="rId3"/>
          <a:stretch>
            <a:fillRect/>
          </a:stretch>
        </p:blipFill>
        <p:spPr>
          <a:xfrm>
            <a:off x="381000" y="1676400"/>
            <a:ext cx="3505200" cy="4010585"/>
          </a:xfrm>
          <a:prstGeom prst="rect">
            <a:avLst/>
          </a:prstGeom>
          <a:ln w="28575">
            <a:solidFill>
              <a:schemeClr val="tx1"/>
            </a:solidFill>
          </a:ln>
        </p:spPr>
      </p:pic>
      <p:pic>
        <p:nvPicPr>
          <p:cNvPr id="2050" name="Picture 2" descr="Brain training cartoon lifts weight Royalty Free Vector">
            <a:extLst>
              <a:ext uri="{FF2B5EF4-FFF2-40B4-BE49-F238E27FC236}">
                <a16:creationId xmlns:a16="http://schemas.microsoft.com/office/drawing/2014/main" id="{1BF9BAFF-5363-D4CE-F3DE-1457D2D23A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22"/>
          <a:stretch/>
        </p:blipFill>
        <p:spPr bwMode="auto">
          <a:xfrm>
            <a:off x="4261555" y="1670756"/>
            <a:ext cx="3440289" cy="401622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4078CC03-42FE-67BD-19F8-BE8909E6669E}"/>
              </a:ext>
            </a:extLst>
          </p:cNvPr>
          <p:cNvPicPr>
            <a:picLocks noChangeAspect="1"/>
          </p:cNvPicPr>
          <p:nvPr/>
        </p:nvPicPr>
        <p:blipFill>
          <a:blip r:embed="rId5"/>
          <a:stretch>
            <a:fillRect/>
          </a:stretch>
        </p:blipFill>
        <p:spPr>
          <a:xfrm>
            <a:off x="8077200" y="1645945"/>
            <a:ext cx="3505200" cy="4018462"/>
          </a:xfrm>
          <a:prstGeom prst="rect">
            <a:avLst/>
          </a:prstGeom>
          <a:ln w="28575">
            <a:solidFill>
              <a:schemeClr val="tx1"/>
            </a:solidFill>
          </a:ln>
        </p:spPr>
      </p:pic>
      <p:sp>
        <p:nvSpPr>
          <p:cNvPr id="11" name="תיבת טקסט 10">
            <a:extLst>
              <a:ext uri="{FF2B5EF4-FFF2-40B4-BE49-F238E27FC236}">
                <a16:creationId xmlns:a16="http://schemas.microsoft.com/office/drawing/2014/main" id="{05C98262-34EC-D8B8-12BA-15D8E0DACD20}"/>
              </a:ext>
            </a:extLst>
          </p:cNvPr>
          <p:cNvSpPr txBox="1"/>
          <p:nvPr/>
        </p:nvSpPr>
        <p:spPr>
          <a:xfrm>
            <a:off x="381000" y="5317653"/>
            <a:ext cx="3505199" cy="369332"/>
          </a:xfrm>
          <a:prstGeom prst="rect">
            <a:avLst/>
          </a:prstGeom>
          <a:solidFill>
            <a:srgbClr val="BFBFBF">
              <a:alpha val="50196"/>
            </a:srgbClr>
          </a:solidFill>
        </p:spPr>
        <p:txBody>
          <a:bodyPr wrap="square" rtlCol="1">
            <a:spAutoFit/>
          </a:bodyPr>
          <a:lstStyle/>
          <a:p>
            <a:pPr algn="ctr"/>
            <a:r>
              <a:rPr lang="en-US" b="1" dirty="0"/>
              <a:t>Post Processing Methods</a:t>
            </a:r>
            <a:endParaRPr lang="he-IL" b="1" dirty="0"/>
          </a:p>
        </p:txBody>
      </p:sp>
      <p:sp>
        <p:nvSpPr>
          <p:cNvPr id="13" name="תיבת טקסט 12">
            <a:extLst>
              <a:ext uri="{FF2B5EF4-FFF2-40B4-BE49-F238E27FC236}">
                <a16:creationId xmlns:a16="http://schemas.microsoft.com/office/drawing/2014/main" id="{EBC01886-5EDF-46F3-87BD-AA9D62FDE887}"/>
              </a:ext>
            </a:extLst>
          </p:cNvPr>
          <p:cNvSpPr txBox="1"/>
          <p:nvPr/>
        </p:nvSpPr>
        <p:spPr>
          <a:xfrm>
            <a:off x="4240390" y="5317653"/>
            <a:ext cx="3505199" cy="369332"/>
          </a:xfrm>
          <a:prstGeom prst="rect">
            <a:avLst/>
          </a:prstGeom>
          <a:solidFill>
            <a:srgbClr val="BFBFBF">
              <a:alpha val="50196"/>
            </a:srgbClr>
          </a:solidFill>
        </p:spPr>
        <p:txBody>
          <a:bodyPr wrap="square" rtlCol="1">
            <a:spAutoFit/>
          </a:bodyPr>
          <a:lstStyle/>
          <a:p>
            <a:pPr algn="ctr"/>
            <a:r>
              <a:rPr lang="en-US" b="1" dirty="0"/>
              <a:t>During Training</a:t>
            </a:r>
            <a:endParaRPr lang="he-IL" b="1" dirty="0"/>
          </a:p>
        </p:txBody>
      </p:sp>
      <p:sp>
        <p:nvSpPr>
          <p:cNvPr id="14" name="תיבת טקסט 13">
            <a:extLst>
              <a:ext uri="{FF2B5EF4-FFF2-40B4-BE49-F238E27FC236}">
                <a16:creationId xmlns:a16="http://schemas.microsoft.com/office/drawing/2014/main" id="{9D221887-73E0-27FD-48DC-C1520C78A9E2}"/>
              </a:ext>
            </a:extLst>
          </p:cNvPr>
          <p:cNvSpPr txBox="1"/>
          <p:nvPr/>
        </p:nvSpPr>
        <p:spPr>
          <a:xfrm>
            <a:off x="8077201" y="5295075"/>
            <a:ext cx="3505199" cy="369332"/>
          </a:xfrm>
          <a:prstGeom prst="rect">
            <a:avLst/>
          </a:prstGeom>
          <a:solidFill>
            <a:srgbClr val="BFBFBF">
              <a:alpha val="50196"/>
            </a:srgbClr>
          </a:solidFill>
        </p:spPr>
        <p:txBody>
          <a:bodyPr wrap="square" rtlCol="1">
            <a:spAutoFit/>
          </a:bodyPr>
          <a:lstStyle/>
          <a:p>
            <a:pPr algn="ctr"/>
            <a:r>
              <a:rPr lang="en-US" b="1" dirty="0"/>
              <a:t>Uncertainty removal</a:t>
            </a:r>
            <a:endParaRPr lang="he-IL" b="1" dirty="0"/>
          </a:p>
        </p:txBody>
      </p:sp>
    </p:spTree>
    <p:extLst>
      <p:ext uri="{BB962C8B-B14F-4D97-AF65-F5344CB8AC3E}">
        <p14:creationId xmlns:p14="http://schemas.microsoft.com/office/powerpoint/2010/main" val="1202081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7F6D5-16B9-4D1A-DCA9-F7C02AFA4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060C5-1ED2-EA7F-661A-B470C0B9A7B1}"/>
              </a:ext>
            </a:extLst>
          </p:cNvPr>
          <p:cNvSpPr>
            <a:spLocks noGrp="1"/>
          </p:cNvSpPr>
          <p:nvPr>
            <p:ph type="title"/>
          </p:nvPr>
        </p:nvSpPr>
        <p:spPr/>
        <p:txBody>
          <a:bodyPr>
            <a:normAutofit/>
          </a:bodyPr>
          <a:lstStyle/>
          <a:p>
            <a:r>
              <a:rPr lang="en-US" dirty="0">
                <a:solidFill>
                  <a:srgbClr val="002060"/>
                </a:solidFill>
              </a:rPr>
              <a:t>Post Processing Methods</a:t>
            </a:r>
            <a:endParaRPr lang="he-IL" dirty="0">
              <a:solidFill>
                <a:srgbClr val="002060"/>
              </a:solidFill>
            </a:endParaRPr>
          </a:p>
        </p:txBody>
      </p:sp>
      <p:sp>
        <p:nvSpPr>
          <p:cNvPr id="3" name="Content Placeholder 2">
            <a:extLst>
              <a:ext uri="{FF2B5EF4-FFF2-40B4-BE49-F238E27FC236}">
                <a16:creationId xmlns:a16="http://schemas.microsoft.com/office/drawing/2014/main" id="{196C876C-EF6A-6ED3-25AC-A235937D4ED8}"/>
              </a:ext>
            </a:extLst>
          </p:cNvPr>
          <p:cNvSpPr>
            <a:spLocks noGrp="1"/>
          </p:cNvSpPr>
          <p:nvPr>
            <p:ph idx="1"/>
          </p:nvPr>
        </p:nvSpPr>
        <p:spPr/>
        <p:txBody>
          <a:bodyPr/>
          <a:lstStyle/>
          <a:p>
            <a:pPr>
              <a:lnSpc>
                <a:spcPct val="200000"/>
              </a:lnSpc>
            </a:pPr>
            <a:r>
              <a:rPr lang="en-US" dirty="0">
                <a:solidFill>
                  <a:srgbClr val="002060"/>
                </a:solidFill>
              </a:rPr>
              <a:t>Post processing demands:</a:t>
            </a:r>
          </a:p>
          <a:p>
            <a:pPr lvl="1">
              <a:lnSpc>
                <a:spcPct val="200000"/>
              </a:lnSpc>
            </a:pPr>
            <a:r>
              <a:rPr lang="en-US" dirty="0">
                <a:solidFill>
                  <a:srgbClr val="002060"/>
                </a:solidFill>
              </a:rPr>
              <a:t>Ease of application</a:t>
            </a:r>
          </a:p>
          <a:p>
            <a:pPr lvl="1">
              <a:lnSpc>
                <a:spcPct val="200000"/>
              </a:lnSpc>
            </a:pPr>
            <a:r>
              <a:rPr lang="en-US" dirty="0">
                <a:solidFill>
                  <a:srgbClr val="002060"/>
                </a:solidFill>
              </a:rPr>
              <a:t>Only affect calibration</a:t>
            </a:r>
          </a:p>
          <a:p>
            <a:pPr lvl="1">
              <a:lnSpc>
                <a:spcPct val="200000"/>
              </a:lnSpc>
            </a:pPr>
            <a:r>
              <a:rPr lang="en-US" dirty="0">
                <a:solidFill>
                  <a:srgbClr val="002060"/>
                </a:solidFill>
              </a:rPr>
              <a:t>Optimization of target function (i.e., ECE)</a:t>
            </a:r>
            <a:endParaRPr lang="he-IL" dirty="0">
              <a:solidFill>
                <a:srgbClr val="002060"/>
              </a:solidFill>
            </a:endParaRPr>
          </a:p>
        </p:txBody>
      </p:sp>
      <p:sp>
        <p:nvSpPr>
          <p:cNvPr id="5" name="Slide Number Placeholder 4">
            <a:extLst>
              <a:ext uri="{FF2B5EF4-FFF2-40B4-BE49-F238E27FC236}">
                <a16:creationId xmlns:a16="http://schemas.microsoft.com/office/drawing/2014/main" id="{1253023E-DE86-DAE5-F88B-7ECC2DF48222}"/>
              </a:ext>
            </a:extLst>
          </p:cNvPr>
          <p:cNvSpPr>
            <a:spLocks noGrp="1"/>
          </p:cNvSpPr>
          <p:nvPr>
            <p:ph type="sldNum" sz="quarter" idx="12"/>
          </p:nvPr>
        </p:nvSpPr>
        <p:spPr/>
        <p:txBody>
          <a:bodyPr/>
          <a:lstStyle/>
          <a:p>
            <a:fld id="{B01D9778-10B4-40FB-B4E4-44FA89A86639}" type="slidenum">
              <a:rPr lang="en-US" smtClean="0"/>
              <a:pPr/>
              <a:t>13</a:t>
            </a:fld>
            <a:endParaRPr lang="en-US"/>
          </a:p>
        </p:txBody>
      </p:sp>
    </p:spTree>
    <p:extLst>
      <p:ext uri="{BB962C8B-B14F-4D97-AF65-F5344CB8AC3E}">
        <p14:creationId xmlns:p14="http://schemas.microsoft.com/office/powerpoint/2010/main" val="2815780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7F59F-D334-5140-59AE-2D1C1D3BE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526F33-3B0E-2DE8-1346-9D86799EC1FD}"/>
              </a:ext>
            </a:extLst>
          </p:cNvPr>
          <p:cNvSpPr>
            <a:spLocks noGrp="1"/>
          </p:cNvSpPr>
          <p:nvPr>
            <p:ph type="title"/>
          </p:nvPr>
        </p:nvSpPr>
        <p:spPr>
          <a:xfrm>
            <a:off x="609600" y="435305"/>
            <a:ext cx="10972800" cy="1143000"/>
          </a:xfrm>
        </p:spPr>
        <p:txBody>
          <a:bodyPr>
            <a:normAutofit/>
          </a:bodyPr>
          <a:lstStyle/>
          <a:p>
            <a:r>
              <a:rPr lang="en-US" dirty="0">
                <a:solidFill>
                  <a:srgbClr val="002060"/>
                </a:solidFill>
              </a:rPr>
              <a:t>Post Processing Methods</a:t>
            </a:r>
            <a:endParaRPr lang="he-IL" dirty="0">
              <a:solidFill>
                <a:srgbClr val="002060"/>
              </a:solidFill>
            </a:endParaRPr>
          </a:p>
        </p:txBody>
      </p:sp>
      <p:sp>
        <p:nvSpPr>
          <p:cNvPr id="3" name="Content Placeholder 2">
            <a:extLst>
              <a:ext uri="{FF2B5EF4-FFF2-40B4-BE49-F238E27FC236}">
                <a16:creationId xmlns:a16="http://schemas.microsoft.com/office/drawing/2014/main" id="{CE9E0D61-4C80-434F-59A7-2A5A8433C584}"/>
              </a:ext>
            </a:extLst>
          </p:cNvPr>
          <p:cNvSpPr>
            <a:spLocks noGrp="1"/>
          </p:cNvSpPr>
          <p:nvPr>
            <p:ph idx="1"/>
          </p:nvPr>
        </p:nvSpPr>
        <p:spPr>
          <a:xfrm>
            <a:off x="381000" y="1578306"/>
            <a:ext cx="10972800" cy="1143000"/>
          </a:xfrm>
        </p:spPr>
        <p:txBody>
          <a:bodyPr>
            <a:normAutofit/>
          </a:bodyPr>
          <a:lstStyle/>
          <a:p>
            <a:pPr lvl="1">
              <a:lnSpc>
                <a:spcPct val="200000"/>
              </a:lnSpc>
            </a:pPr>
            <a:r>
              <a:rPr lang="en-US" dirty="0">
                <a:solidFill>
                  <a:srgbClr val="002060"/>
                </a:solidFill>
              </a:rPr>
              <a:t>Histogram Binning:</a:t>
            </a:r>
          </a:p>
        </p:txBody>
      </p:sp>
      <p:sp>
        <p:nvSpPr>
          <p:cNvPr id="5" name="Slide Number Placeholder 4">
            <a:extLst>
              <a:ext uri="{FF2B5EF4-FFF2-40B4-BE49-F238E27FC236}">
                <a16:creationId xmlns:a16="http://schemas.microsoft.com/office/drawing/2014/main" id="{61274AF5-C30E-7059-BBBA-F6740AF2BB89}"/>
              </a:ext>
            </a:extLst>
          </p:cNvPr>
          <p:cNvSpPr>
            <a:spLocks noGrp="1"/>
          </p:cNvSpPr>
          <p:nvPr>
            <p:ph type="sldNum" sz="quarter" idx="12"/>
          </p:nvPr>
        </p:nvSpPr>
        <p:spPr/>
        <p:txBody>
          <a:bodyPr/>
          <a:lstStyle/>
          <a:p>
            <a:fld id="{B01D9778-10B4-40FB-B4E4-44FA89A86639}" type="slidenum">
              <a:rPr lang="en-US" smtClean="0"/>
              <a:pPr/>
              <a:t>14</a:t>
            </a:fld>
            <a:endParaRPr lang="en-US"/>
          </a:p>
        </p:txBody>
      </p:sp>
      <p:pic>
        <p:nvPicPr>
          <p:cNvPr id="16" name="תמונה 15">
            <a:extLst>
              <a:ext uri="{FF2B5EF4-FFF2-40B4-BE49-F238E27FC236}">
                <a16:creationId xmlns:a16="http://schemas.microsoft.com/office/drawing/2014/main" id="{6BB342B6-6259-FE07-5754-A91C534F01F6}"/>
              </a:ext>
            </a:extLst>
          </p:cNvPr>
          <p:cNvPicPr>
            <a:picLocks noChangeAspect="1"/>
          </p:cNvPicPr>
          <p:nvPr/>
        </p:nvPicPr>
        <p:blipFill>
          <a:blip r:embed="rId3"/>
          <a:stretch>
            <a:fillRect/>
          </a:stretch>
        </p:blipFill>
        <p:spPr>
          <a:xfrm>
            <a:off x="609600" y="3066695"/>
            <a:ext cx="5763429" cy="933580"/>
          </a:xfrm>
          <a:prstGeom prst="rect">
            <a:avLst/>
          </a:prstGeom>
        </p:spPr>
      </p:pic>
      <p:sp>
        <p:nvSpPr>
          <p:cNvPr id="6" name="תיבת טקסט 5">
            <a:extLst>
              <a:ext uri="{FF2B5EF4-FFF2-40B4-BE49-F238E27FC236}">
                <a16:creationId xmlns:a16="http://schemas.microsoft.com/office/drawing/2014/main" id="{68D7A8B8-AF0E-513F-2682-771B822CC5FD}"/>
              </a:ext>
            </a:extLst>
          </p:cNvPr>
          <p:cNvSpPr txBox="1"/>
          <p:nvPr/>
        </p:nvSpPr>
        <p:spPr>
          <a:xfrm>
            <a:off x="8610600" y="6410723"/>
            <a:ext cx="2434705" cy="369332"/>
          </a:xfrm>
          <a:prstGeom prst="rect">
            <a:avLst/>
          </a:prstGeom>
          <a:noFill/>
        </p:spPr>
        <p:txBody>
          <a:bodyPr wrap="none" rtlCol="1">
            <a:spAutoFit/>
          </a:bodyPr>
          <a:lstStyle/>
          <a:p>
            <a:r>
              <a:rPr lang="en-US" dirty="0">
                <a:solidFill>
                  <a:srgbClr val="002060"/>
                </a:solidFill>
              </a:rPr>
              <a:t>Guo, Chuan, et al., 2017</a:t>
            </a:r>
            <a:endParaRPr lang="he-IL" dirty="0">
              <a:highlight>
                <a:srgbClr val="FFFF00"/>
              </a:highlight>
            </a:endParaRPr>
          </a:p>
        </p:txBody>
      </p:sp>
      <mc:AlternateContent xmlns:mc="http://schemas.openxmlformats.org/markup-compatibility/2006" xmlns:a14="http://schemas.microsoft.com/office/drawing/2010/main">
        <mc:Choice Requires="a14">
          <p:sp>
            <p:nvSpPr>
              <p:cNvPr id="19" name="מלבן 18">
                <a:extLst>
                  <a:ext uri="{FF2B5EF4-FFF2-40B4-BE49-F238E27FC236}">
                    <a16:creationId xmlns:a16="http://schemas.microsoft.com/office/drawing/2014/main" id="{02B5273A-0AC9-77D5-A5F2-688040075CF6}"/>
                  </a:ext>
                </a:extLst>
              </p:cNvPr>
              <p:cNvSpPr/>
              <p:nvPr/>
            </p:nvSpPr>
            <p:spPr>
              <a:xfrm>
                <a:off x="2743200"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he-IL" dirty="0"/>
              </a:p>
            </p:txBody>
          </p:sp>
        </mc:Choice>
        <mc:Fallback xmlns="">
          <p:sp>
            <p:nvSpPr>
              <p:cNvPr id="19" name="מלבן 18">
                <a:extLst>
                  <a:ext uri="{FF2B5EF4-FFF2-40B4-BE49-F238E27FC236}">
                    <a16:creationId xmlns:a16="http://schemas.microsoft.com/office/drawing/2014/main" id="{02B5273A-0AC9-77D5-A5F2-688040075CF6}"/>
                  </a:ext>
                </a:extLst>
              </p:cNvPr>
              <p:cNvSpPr>
                <a:spLocks noRot="1" noChangeAspect="1" noMove="1" noResize="1" noEditPoints="1" noAdjustHandles="1" noChangeArrowheads="1" noChangeShapeType="1" noTextEdit="1"/>
              </p:cNvSpPr>
              <p:nvPr/>
            </p:nvSpPr>
            <p:spPr>
              <a:xfrm>
                <a:off x="2743200" y="5087101"/>
                <a:ext cx="762000" cy="1295400"/>
              </a:xfrm>
              <a:prstGeom prst="rect">
                <a:avLst/>
              </a:prstGeom>
              <a:blipFill>
                <a:blip r:embed="rId4"/>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מלבן 19">
                <a:extLst>
                  <a:ext uri="{FF2B5EF4-FFF2-40B4-BE49-F238E27FC236}">
                    <a16:creationId xmlns:a16="http://schemas.microsoft.com/office/drawing/2014/main" id="{F888A88E-BB0E-B8BD-2392-AC6D365F2A09}"/>
                  </a:ext>
                </a:extLst>
              </p:cNvPr>
              <p:cNvSpPr/>
              <p:nvPr/>
            </p:nvSpPr>
            <p:spPr>
              <a:xfrm>
                <a:off x="3733800"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he-IL" dirty="0"/>
              </a:p>
            </p:txBody>
          </p:sp>
        </mc:Choice>
        <mc:Fallback xmlns="">
          <p:sp>
            <p:nvSpPr>
              <p:cNvPr id="20" name="מלבן 19">
                <a:extLst>
                  <a:ext uri="{FF2B5EF4-FFF2-40B4-BE49-F238E27FC236}">
                    <a16:creationId xmlns:a16="http://schemas.microsoft.com/office/drawing/2014/main" id="{F888A88E-BB0E-B8BD-2392-AC6D365F2A09}"/>
                  </a:ext>
                </a:extLst>
              </p:cNvPr>
              <p:cNvSpPr>
                <a:spLocks noRot="1" noChangeAspect="1" noMove="1" noResize="1" noEditPoints="1" noAdjustHandles="1" noChangeArrowheads="1" noChangeShapeType="1" noTextEdit="1"/>
              </p:cNvSpPr>
              <p:nvPr/>
            </p:nvSpPr>
            <p:spPr>
              <a:xfrm>
                <a:off x="3733800" y="5087101"/>
                <a:ext cx="762000" cy="1295400"/>
              </a:xfrm>
              <a:prstGeom prst="rect">
                <a:avLst/>
              </a:prstGeom>
              <a:blipFill>
                <a:blip r:embed="rId5"/>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1" name="מלבן 20">
                <a:extLst>
                  <a:ext uri="{FF2B5EF4-FFF2-40B4-BE49-F238E27FC236}">
                    <a16:creationId xmlns:a16="http://schemas.microsoft.com/office/drawing/2014/main" id="{B53D1D8B-6D8C-712B-6AFB-F3D5B7E0F870}"/>
                  </a:ext>
                </a:extLst>
              </p:cNvPr>
              <p:cNvSpPr/>
              <p:nvPr/>
            </p:nvSpPr>
            <p:spPr>
              <a:xfrm>
                <a:off x="4724400"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3</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he-IL" dirty="0"/>
              </a:p>
            </p:txBody>
          </p:sp>
        </mc:Choice>
        <mc:Fallback xmlns="">
          <p:sp>
            <p:nvSpPr>
              <p:cNvPr id="21" name="מלבן 20">
                <a:extLst>
                  <a:ext uri="{FF2B5EF4-FFF2-40B4-BE49-F238E27FC236}">
                    <a16:creationId xmlns:a16="http://schemas.microsoft.com/office/drawing/2014/main" id="{B53D1D8B-6D8C-712B-6AFB-F3D5B7E0F870}"/>
                  </a:ext>
                </a:extLst>
              </p:cNvPr>
              <p:cNvSpPr>
                <a:spLocks noRot="1" noChangeAspect="1" noMove="1" noResize="1" noEditPoints="1" noAdjustHandles="1" noChangeArrowheads="1" noChangeShapeType="1" noTextEdit="1"/>
              </p:cNvSpPr>
              <p:nvPr/>
            </p:nvSpPr>
            <p:spPr>
              <a:xfrm>
                <a:off x="4724400" y="5087101"/>
                <a:ext cx="762000" cy="1295400"/>
              </a:xfrm>
              <a:prstGeom prst="rect">
                <a:avLst/>
              </a:prstGeom>
              <a:blipFill>
                <a:blip r:embed="rId6"/>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3" name="מלבן 22">
                <a:extLst>
                  <a:ext uri="{FF2B5EF4-FFF2-40B4-BE49-F238E27FC236}">
                    <a16:creationId xmlns:a16="http://schemas.microsoft.com/office/drawing/2014/main" id="{C8B26241-6E38-CBCA-3EFA-011DA27B3207}"/>
                  </a:ext>
                </a:extLst>
              </p:cNvPr>
              <p:cNvSpPr/>
              <p:nvPr/>
            </p:nvSpPr>
            <p:spPr>
              <a:xfrm>
                <a:off x="5715000"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oMath>
                  </m:oMathPara>
                </a14:m>
                <a:endParaRPr lang="he-IL" dirty="0"/>
              </a:p>
            </p:txBody>
          </p:sp>
        </mc:Choice>
        <mc:Fallback xmlns="">
          <p:sp>
            <p:nvSpPr>
              <p:cNvPr id="23" name="מלבן 22">
                <a:extLst>
                  <a:ext uri="{FF2B5EF4-FFF2-40B4-BE49-F238E27FC236}">
                    <a16:creationId xmlns:a16="http://schemas.microsoft.com/office/drawing/2014/main" id="{C8B26241-6E38-CBCA-3EFA-011DA27B3207}"/>
                  </a:ext>
                </a:extLst>
              </p:cNvPr>
              <p:cNvSpPr>
                <a:spLocks noRot="1" noChangeAspect="1" noMove="1" noResize="1" noEditPoints="1" noAdjustHandles="1" noChangeArrowheads="1" noChangeShapeType="1" noTextEdit="1"/>
              </p:cNvSpPr>
              <p:nvPr/>
            </p:nvSpPr>
            <p:spPr>
              <a:xfrm>
                <a:off x="5715000" y="5087101"/>
                <a:ext cx="762000" cy="1295400"/>
              </a:xfrm>
              <a:prstGeom prst="rect">
                <a:avLst/>
              </a:prstGeom>
              <a:blipFill>
                <a:blip r:embed="rId7"/>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4" name="מלבן 23">
                <a:extLst>
                  <a:ext uri="{FF2B5EF4-FFF2-40B4-BE49-F238E27FC236}">
                    <a16:creationId xmlns:a16="http://schemas.microsoft.com/office/drawing/2014/main" id="{76BFE8BB-E650-2E59-FEED-F4BE88EA225B}"/>
                  </a:ext>
                </a:extLst>
              </p:cNvPr>
              <p:cNvSpPr/>
              <p:nvPr/>
            </p:nvSpPr>
            <p:spPr>
              <a:xfrm>
                <a:off x="6705600"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oMath>
                  </m:oMathPara>
                </a14:m>
                <a:endParaRPr lang="he-IL" dirty="0"/>
              </a:p>
            </p:txBody>
          </p:sp>
        </mc:Choice>
        <mc:Fallback xmlns="">
          <p:sp>
            <p:nvSpPr>
              <p:cNvPr id="24" name="מלבן 23">
                <a:extLst>
                  <a:ext uri="{FF2B5EF4-FFF2-40B4-BE49-F238E27FC236}">
                    <a16:creationId xmlns:a16="http://schemas.microsoft.com/office/drawing/2014/main" id="{76BFE8BB-E650-2E59-FEED-F4BE88EA225B}"/>
                  </a:ext>
                </a:extLst>
              </p:cNvPr>
              <p:cNvSpPr>
                <a:spLocks noRot="1" noChangeAspect="1" noMove="1" noResize="1" noEditPoints="1" noAdjustHandles="1" noChangeArrowheads="1" noChangeShapeType="1" noTextEdit="1"/>
              </p:cNvSpPr>
              <p:nvPr/>
            </p:nvSpPr>
            <p:spPr>
              <a:xfrm>
                <a:off x="6705600" y="5087101"/>
                <a:ext cx="762000" cy="1295400"/>
              </a:xfrm>
              <a:prstGeom prst="rect">
                <a:avLst/>
              </a:prstGeom>
              <a:blipFill>
                <a:blip r:embed="rId8"/>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5" name="מלבן 24">
                <a:extLst>
                  <a:ext uri="{FF2B5EF4-FFF2-40B4-BE49-F238E27FC236}">
                    <a16:creationId xmlns:a16="http://schemas.microsoft.com/office/drawing/2014/main" id="{9CCCE545-667E-053B-6024-57326A19720D}"/>
                  </a:ext>
                </a:extLst>
              </p:cNvPr>
              <p:cNvSpPr/>
              <p:nvPr/>
            </p:nvSpPr>
            <p:spPr>
              <a:xfrm>
                <a:off x="7696200"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6</m:t>
                          </m:r>
                        </m:sub>
                      </m:sSub>
                    </m:oMath>
                  </m:oMathPara>
                </a14:m>
                <a:endParaRPr lang="he-IL" dirty="0"/>
              </a:p>
            </p:txBody>
          </p:sp>
        </mc:Choice>
        <mc:Fallback xmlns="">
          <p:sp>
            <p:nvSpPr>
              <p:cNvPr id="25" name="מלבן 24">
                <a:extLst>
                  <a:ext uri="{FF2B5EF4-FFF2-40B4-BE49-F238E27FC236}">
                    <a16:creationId xmlns:a16="http://schemas.microsoft.com/office/drawing/2014/main" id="{9CCCE545-667E-053B-6024-57326A19720D}"/>
                  </a:ext>
                </a:extLst>
              </p:cNvPr>
              <p:cNvSpPr>
                <a:spLocks noRot="1" noChangeAspect="1" noMove="1" noResize="1" noEditPoints="1" noAdjustHandles="1" noChangeArrowheads="1" noChangeShapeType="1" noTextEdit="1"/>
              </p:cNvSpPr>
              <p:nvPr/>
            </p:nvSpPr>
            <p:spPr>
              <a:xfrm>
                <a:off x="7696200" y="5087101"/>
                <a:ext cx="762000" cy="1295400"/>
              </a:xfrm>
              <a:prstGeom prst="rect">
                <a:avLst/>
              </a:prstGeom>
              <a:blipFill>
                <a:blip r:embed="rId9"/>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6" name="מלבן 25">
                <a:extLst>
                  <a:ext uri="{FF2B5EF4-FFF2-40B4-BE49-F238E27FC236}">
                    <a16:creationId xmlns:a16="http://schemas.microsoft.com/office/drawing/2014/main" id="{D614B650-6FBF-D521-9140-29D5589A91D4}"/>
                  </a:ext>
                </a:extLst>
              </p:cNvPr>
              <p:cNvSpPr/>
              <p:nvPr/>
            </p:nvSpPr>
            <p:spPr>
              <a:xfrm>
                <a:off x="8686800"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7</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7</m:t>
                          </m:r>
                        </m:sub>
                      </m:sSub>
                    </m:oMath>
                  </m:oMathPara>
                </a14:m>
                <a:endParaRPr lang="he-IL" dirty="0"/>
              </a:p>
            </p:txBody>
          </p:sp>
        </mc:Choice>
        <mc:Fallback xmlns="">
          <p:sp>
            <p:nvSpPr>
              <p:cNvPr id="26" name="מלבן 25">
                <a:extLst>
                  <a:ext uri="{FF2B5EF4-FFF2-40B4-BE49-F238E27FC236}">
                    <a16:creationId xmlns:a16="http://schemas.microsoft.com/office/drawing/2014/main" id="{D614B650-6FBF-D521-9140-29D5589A91D4}"/>
                  </a:ext>
                </a:extLst>
              </p:cNvPr>
              <p:cNvSpPr>
                <a:spLocks noRot="1" noChangeAspect="1" noMove="1" noResize="1" noEditPoints="1" noAdjustHandles="1" noChangeArrowheads="1" noChangeShapeType="1" noTextEdit="1"/>
              </p:cNvSpPr>
              <p:nvPr/>
            </p:nvSpPr>
            <p:spPr>
              <a:xfrm>
                <a:off x="8686800" y="5087101"/>
                <a:ext cx="762000" cy="1295400"/>
              </a:xfrm>
              <a:prstGeom prst="rect">
                <a:avLst/>
              </a:prstGeom>
              <a:blipFill>
                <a:blip r:embed="rId10"/>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7" name="מלבן 26">
                <a:extLst>
                  <a:ext uri="{FF2B5EF4-FFF2-40B4-BE49-F238E27FC236}">
                    <a16:creationId xmlns:a16="http://schemas.microsoft.com/office/drawing/2014/main" id="{13950F5E-2B82-274A-D6EF-6F6DA1753AFC}"/>
                  </a:ext>
                </a:extLst>
              </p:cNvPr>
              <p:cNvSpPr/>
              <p:nvPr/>
            </p:nvSpPr>
            <p:spPr>
              <a:xfrm>
                <a:off x="9677400"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9</m:t>
                          </m:r>
                        </m:sub>
                      </m:sSub>
                    </m:oMath>
                  </m:oMathPara>
                </a14:m>
                <a:endParaRPr lang="he-IL" dirty="0"/>
              </a:p>
            </p:txBody>
          </p:sp>
        </mc:Choice>
        <mc:Fallback xmlns="">
          <p:sp>
            <p:nvSpPr>
              <p:cNvPr id="27" name="מלבן 26">
                <a:extLst>
                  <a:ext uri="{FF2B5EF4-FFF2-40B4-BE49-F238E27FC236}">
                    <a16:creationId xmlns:a16="http://schemas.microsoft.com/office/drawing/2014/main" id="{13950F5E-2B82-274A-D6EF-6F6DA1753AFC}"/>
                  </a:ext>
                </a:extLst>
              </p:cNvPr>
              <p:cNvSpPr>
                <a:spLocks noRot="1" noChangeAspect="1" noMove="1" noResize="1" noEditPoints="1" noAdjustHandles="1" noChangeArrowheads="1" noChangeShapeType="1" noTextEdit="1"/>
              </p:cNvSpPr>
              <p:nvPr/>
            </p:nvSpPr>
            <p:spPr>
              <a:xfrm>
                <a:off x="9677400" y="5087101"/>
                <a:ext cx="762000" cy="1295400"/>
              </a:xfrm>
              <a:prstGeom prst="rect">
                <a:avLst/>
              </a:prstGeom>
              <a:blipFill>
                <a:blip r:embed="rId11"/>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8" name="מלבן 27">
                <a:extLst>
                  <a:ext uri="{FF2B5EF4-FFF2-40B4-BE49-F238E27FC236}">
                    <a16:creationId xmlns:a16="http://schemas.microsoft.com/office/drawing/2014/main" id="{3915EBBE-20C4-10F7-CB83-BA80534FC82D}"/>
                  </a:ext>
                </a:extLst>
              </p:cNvPr>
              <p:cNvSpPr/>
              <p:nvPr/>
            </p:nvSpPr>
            <p:spPr>
              <a:xfrm>
                <a:off x="1752600"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oMath>
                  </m:oMathPara>
                </a14:m>
                <a:endParaRPr lang="he-IL" dirty="0"/>
              </a:p>
            </p:txBody>
          </p:sp>
        </mc:Choice>
        <mc:Fallback xmlns="">
          <p:sp>
            <p:nvSpPr>
              <p:cNvPr id="28" name="מלבן 27">
                <a:extLst>
                  <a:ext uri="{FF2B5EF4-FFF2-40B4-BE49-F238E27FC236}">
                    <a16:creationId xmlns:a16="http://schemas.microsoft.com/office/drawing/2014/main" id="{3915EBBE-20C4-10F7-CB83-BA80534FC82D}"/>
                  </a:ext>
                </a:extLst>
              </p:cNvPr>
              <p:cNvSpPr>
                <a:spLocks noRot="1" noChangeAspect="1" noMove="1" noResize="1" noEditPoints="1" noAdjustHandles="1" noChangeArrowheads="1" noChangeShapeType="1" noTextEdit="1"/>
              </p:cNvSpPr>
              <p:nvPr/>
            </p:nvSpPr>
            <p:spPr>
              <a:xfrm>
                <a:off x="1752600" y="5087101"/>
                <a:ext cx="762000" cy="1295400"/>
              </a:xfrm>
              <a:prstGeom prst="rect">
                <a:avLst/>
              </a:prstGeom>
              <a:blipFill>
                <a:blip r:embed="rId12"/>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9" name="תיבת טקסט 28">
                <a:extLst>
                  <a:ext uri="{FF2B5EF4-FFF2-40B4-BE49-F238E27FC236}">
                    <a16:creationId xmlns:a16="http://schemas.microsoft.com/office/drawing/2014/main" id="{C24B27FC-44C3-284E-C8A3-0C38EE5C310D}"/>
                  </a:ext>
                </a:extLst>
              </p:cNvPr>
              <p:cNvSpPr txBox="1"/>
              <p:nvPr/>
            </p:nvSpPr>
            <p:spPr>
              <a:xfrm>
                <a:off x="7696201" y="1304541"/>
                <a:ext cx="4504266" cy="3393237"/>
              </a:xfrm>
              <a:prstGeom prst="rect">
                <a:avLst/>
              </a:prstGeom>
              <a:noFill/>
            </p:spPr>
            <p:txBody>
              <a:bodyPr wrap="square">
                <a:spAutoFit/>
              </a:bodyPr>
              <a:lstStyle/>
              <a:p>
                <a:pPr>
                  <a:lnSpc>
                    <a:spcPct val="200000"/>
                  </a:lnSpc>
                </a:pPr>
                <a:r>
                  <a:rPr lang="en-US" b="1" u="sng" dirty="0">
                    <a:solidFill>
                      <a:srgbClr val="002060"/>
                    </a:solidFill>
                  </a:rPr>
                  <a:t>Legend:</a:t>
                </a:r>
              </a:p>
              <a:p>
                <a:pPr>
                  <a:lnSpc>
                    <a:spcPct val="20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𝑃𝑟𝑒𝑑𝑖𝑐𝑡𝑖𝑜𝑛</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𝑏𝑖𝑛</m:t>
                      </m:r>
                      <m:r>
                        <a:rPr lang="en-US" b="0" i="1" smtClean="0">
                          <a:latin typeface="Cambria Math" panose="02040503050406030204" pitchFamily="18" charset="0"/>
                        </a:rPr>
                        <m:t> </m:t>
                      </m:r>
                      <m:r>
                        <a:rPr lang="en-US" b="0" i="1" smtClean="0">
                          <a:latin typeface="Cambria Math" panose="02040503050406030204" pitchFamily="18" charset="0"/>
                        </a:rPr>
                        <m:t>𝑖</m:t>
                      </m:r>
                    </m:oMath>
                  </m:oMathPara>
                </a14:m>
                <a:endParaRPr lang="en-US" b="0" dirty="0"/>
              </a:p>
              <a:p>
                <a:pPr>
                  <a:lnSpc>
                    <a:spcPct val="20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𝑝𝑟𝑒𝑑𝑖𝑐𝑡𝑖𝑜𝑛</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𝑚𝑜𝑑𝑒𝑙</m:t>
                      </m:r>
                    </m:oMath>
                  </m:oMathPara>
                </a14:m>
                <a:endParaRPr lang="en-US" b="0" dirty="0"/>
              </a:p>
              <a:p>
                <a:pPr>
                  <a:lnSpc>
                    <a:spcPct val="20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𝐿𝑒𝑓𝑡</m:t>
                      </m:r>
                      <m:r>
                        <a:rPr lang="en-US" b="0" i="1" smtClean="0">
                          <a:latin typeface="Cambria Math" panose="02040503050406030204" pitchFamily="18" charset="0"/>
                        </a:rPr>
                        <m:t> </m:t>
                      </m:r>
                      <m:r>
                        <a:rPr lang="en-US" b="0" i="1" smtClean="0">
                          <a:latin typeface="Cambria Math" panose="02040503050406030204" pitchFamily="18" charset="0"/>
                        </a:rPr>
                        <m:t>𝑏𝑜𝑢𝑛𝑑𝑎𝑟𝑦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𝑏𝑖𝑛</m:t>
                      </m:r>
                      <m:r>
                        <a:rPr lang="en-US" b="0" i="1" smtClean="0">
                          <a:latin typeface="Cambria Math" panose="02040503050406030204" pitchFamily="18" charset="0"/>
                        </a:rPr>
                        <m:t> </m:t>
                      </m:r>
                      <m:r>
                        <a:rPr lang="en-US" b="0" i="1" smtClean="0">
                          <a:latin typeface="Cambria Math" panose="02040503050406030204" pitchFamily="18" charset="0"/>
                        </a:rPr>
                        <m:t>𝑚</m:t>
                      </m:r>
                    </m:oMath>
                  </m:oMathPara>
                </a14:m>
                <a:endParaRPr lang="en-US" b="0" dirty="0"/>
              </a:p>
              <a:p>
                <a:pPr>
                  <a:lnSpc>
                    <a:spcPct val="20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𝐶𝑜𝑟𝑟𝑒𝑐𝑡</m:t>
                          </m:r>
                          <m:r>
                            <a:rPr lang="en-US" b="0" i="1" smtClean="0">
                              <a:latin typeface="Cambria Math" panose="02040503050406030204" pitchFamily="18" charset="0"/>
                            </a:rPr>
                            <m:t> </m:t>
                          </m:r>
                          <m:r>
                            <a:rPr lang="en-US" b="0" i="1" smtClean="0">
                              <a:latin typeface="Cambria Math" panose="02040503050406030204" pitchFamily="18" charset="0"/>
                            </a:rPr>
                            <m:t>𝐿𝑎𝑏𝑒𝑙𝑠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𝐵𝑖𝑛</m:t>
                          </m:r>
                          <m:r>
                            <a:rPr lang="en-US" b="0" i="1" smtClean="0">
                              <a:latin typeface="Cambria Math" panose="02040503050406030204" pitchFamily="18" charset="0"/>
                            </a:rPr>
                            <m:t> </m:t>
                          </m:r>
                          <m:r>
                            <a:rPr lang="en-US" b="0" i="1" smtClean="0">
                              <a:latin typeface="Cambria Math" panose="02040503050406030204" pitchFamily="18" charset="0"/>
                            </a:rPr>
                            <m:t>𝑖</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𝐿𝑎𝑏𝑒𝑙𝑠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𝐵𝑖𝑛</m:t>
                          </m:r>
                          <m:r>
                            <a:rPr lang="en-US" b="0" i="1" smtClean="0">
                              <a:latin typeface="Cambria Math" panose="02040503050406030204" pitchFamily="18" charset="0"/>
                            </a:rPr>
                            <m:t> </m:t>
                          </m:r>
                          <m:r>
                            <a:rPr lang="en-US" b="0" i="1" smtClean="0">
                              <a:latin typeface="Cambria Math" panose="02040503050406030204" pitchFamily="18" charset="0"/>
                            </a:rPr>
                            <m:t>𝑖</m:t>
                          </m:r>
                        </m:den>
                      </m:f>
                    </m:oMath>
                  </m:oMathPara>
                </a14:m>
                <a:endParaRPr lang="he-IL" dirty="0"/>
              </a:p>
            </p:txBody>
          </p:sp>
        </mc:Choice>
        <mc:Fallback xmlns="">
          <p:sp>
            <p:nvSpPr>
              <p:cNvPr id="29" name="תיבת טקסט 28">
                <a:extLst>
                  <a:ext uri="{FF2B5EF4-FFF2-40B4-BE49-F238E27FC236}">
                    <a16:creationId xmlns:a16="http://schemas.microsoft.com/office/drawing/2014/main" id="{C24B27FC-44C3-284E-C8A3-0C38EE5C310D}"/>
                  </a:ext>
                </a:extLst>
              </p:cNvPr>
              <p:cNvSpPr txBox="1">
                <a:spLocks noRot="1" noChangeAspect="1" noMove="1" noResize="1" noEditPoints="1" noAdjustHandles="1" noChangeArrowheads="1" noChangeShapeType="1" noTextEdit="1"/>
              </p:cNvSpPr>
              <p:nvPr/>
            </p:nvSpPr>
            <p:spPr>
              <a:xfrm>
                <a:off x="7696201" y="1304541"/>
                <a:ext cx="4504266" cy="3393237"/>
              </a:xfrm>
              <a:prstGeom prst="rect">
                <a:avLst/>
              </a:prstGeom>
              <a:blipFill>
                <a:blip r:embed="rId13"/>
                <a:stretch>
                  <a:fillRect l="-1220"/>
                </a:stretch>
              </a:blipFill>
            </p:spPr>
            <p:txBody>
              <a:bodyPr/>
              <a:lstStyle/>
              <a:p>
                <a:r>
                  <a:rPr lang="he-IL">
                    <a:noFill/>
                  </a:rPr>
                  <a:t> </a:t>
                </a:r>
              </a:p>
            </p:txBody>
          </p:sp>
        </mc:Fallback>
      </mc:AlternateContent>
    </p:spTree>
    <p:extLst>
      <p:ext uri="{BB962C8B-B14F-4D97-AF65-F5344CB8AC3E}">
        <p14:creationId xmlns:p14="http://schemas.microsoft.com/office/powerpoint/2010/main" val="1875599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51A95-A674-18C0-F7BD-D4B249A74B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562B3-653B-4F5B-F78B-52F3C8C769C8}"/>
              </a:ext>
            </a:extLst>
          </p:cNvPr>
          <p:cNvSpPr>
            <a:spLocks noGrp="1"/>
          </p:cNvSpPr>
          <p:nvPr>
            <p:ph type="title"/>
          </p:nvPr>
        </p:nvSpPr>
        <p:spPr>
          <a:xfrm>
            <a:off x="609600" y="435305"/>
            <a:ext cx="10972800" cy="1143000"/>
          </a:xfrm>
        </p:spPr>
        <p:txBody>
          <a:bodyPr>
            <a:normAutofit/>
          </a:bodyPr>
          <a:lstStyle/>
          <a:p>
            <a:r>
              <a:rPr lang="en-US" dirty="0">
                <a:solidFill>
                  <a:srgbClr val="002060"/>
                </a:solidFill>
              </a:rPr>
              <a:t>Post Processing Methods</a:t>
            </a:r>
            <a:endParaRPr lang="he-IL" dirty="0">
              <a:solidFill>
                <a:srgbClr val="002060"/>
              </a:solidFill>
            </a:endParaRPr>
          </a:p>
        </p:txBody>
      </p:sp>
      <p:sp>
        <p:nvSpPr>
          <p:cNvPr id="3" name="Content Placeholder 2">
            <a:extLst>
              <a:ext uri="{FF2B5EF4-FFF2-40B4-BE49-F238E27FC236}">
                <a16:creationId xmlns:a16="http://schemas.microsoft.com/office/drawing/2014/main" id="{C9BF8F3C-0359-CF35-FFEE-F77C3007CBAE}"/>
              </a:ext>
            </a:extLst>
          </p:cNvPr>
          <p:cNvSpPr>
            <a:spLocks noGrp="1"/>
          </p:cNvSpPr>
          <p:nvPr>
            <p:ph idx="1"/>
          </p:nvPr>
        </p:nvSpPr>
        <p:spPr>
          <a:xfrm>
            <a:off x="381000" y="1578305"/>
            <a:ext cx="10972800" cy="4593895"/>
          </a:xfrm>
        </p:spPr>
        <p:txBody>
          <a:bodyPr>
            <a:normAutofit/>
          </a:bodyPr>
          <a:lstStyle/>
          <a:p>
            <a:pPr lvl="1">
              <a:lnSpc>
                <a:spcPct val="200000"/>
              </a:lnSpc>
            </a:pPr>
            <a:r>
              <a:rPr lang="en-US" dirty="0">
                <a:solidFill>
                  <a:srgbClr val="002060"/>
                </a:solidFill>
              </a:rPr>
              <a:t>Isotonic Regression:</a:t>
            </a:r>
          </a:p>
        </p:txBody>
      </p:sp>
      <p:sp>
        <p:nvSpPr>
          <p:cNvPr id="5" name="Slide Number Placeholder 4">
            <a:extLst>
              <a:ext uri="{FF2B5EF4-FFF2-40B4-BE49-F238E27FC236}">
                <a16:creationId xmlns:a16="http://schemas.microsoft.com/office/drawing/2014/main" id="{6E2EA662-CD43-EC09-8C8F-0AEB9FF734EE}"/>
              </a:ext>
            </a:extLst>
          </p:cNvPr>
          <p:cNvSpPr>
            <a:spLocks noGrp="1"/>
          </p:cNvSpPr>
          <p:nvPr>
            <p:ph type="sldNum" sz="quarter" idx="12"/>
          </p:nvPr>
        </p:nvSpPr>
        <p:spPr/>
        <p:txBody>
          <a:bodyPr/>
          <a:lstStyle/>
          <a:p>
            <a:fld id="{B01D9778-10B4-40FB-B4E4-44FA89A86639}" type="slidenum">
              <a:rPr lang="en-US" smtClean="0"/>
              <a:pPr/>
              <a:t>15</a:t>
            </a:fld>
            <a:endParaRPr lang="en-US"/>
          </a:p>
        </p:txBody>
      </p:sp>
      <p:sp>
        <p:nvSpPr>
          <p:cNvPr id="6" name="תיבת טקסט 5">
            <a:extLst>
              <a:ext uri="{FF2B5EF4-FFF2-40B4-BE49-F238E27FC236}">
                <a16:creationId xmlns:a16="http://schemas.microsoft.com/office/drawing/2014/main" id="{A9946E44-2281-823C-1A02-C83B7B820B81}"/>
              </a:ext>
            </a:extLst>
          </p:cNvPr>
          <p:cNvSpPr txBox="1"/>
          <p:nvPr/>
        </p:nvSpPr>
        <p:spPr>
          <a:xfrm>
            <a:off x="8610600" y="6410723"/>
            <a:ext cx="2434705" cy="369332"/>
          </a:xfrm>
          <a:prstGeom prst="rect">
            <a:avLst/>
          </a:prstGeom>
          <a:noFill/>
        </p:spPr>
        <p:txBody>
          <a:bodyPr wrap="none" rtlCol="1">
            <a:spAutoFit/>
          </a:bodyPr>
          <a:lstStyle/>
          <a:p>
            <a:r>
              <a:rPr lang="en-US" dirty="0">
                <a:solidFill>
                  <a:srgbClr val="002060"/>
                </a:solidFill>
              </a:rPr>
              <a:t>Guo, Chuan, et al., 2017</a:t>
            </a:r>
            <a:endParaRPr lang="he-IL" dirty="0">
              <a:highlight>
                <a:srgbClr val="FFFF00"/>
              </a:highlight>
            </a:endParaRPr>
          </a:p>
        </p:txBody>
      </p:sp>
      <p:pic>
        <p:nvPicPr>
          <p:cNvPr id="4" name="תמונה 3">
            <a:extLst>
              <a:ext uri="{FF2B5EF4-FFF2-40B4-BE49-F238E27FC236}">
                <a16:creationId xmlns:a16="http://schemas.microsoft.com/office/drawing/2014/main" id="{1C65A570-9937-30D8-2A88-27140B737A76}"/>
              </a:ext>
            </a:extLst>
          </p:cNvPr>
          <p:cNvPicPr>
            <a:picLocks noChangeAspect="1"/>
          </p:cNvPicPr>
          <p:nvPr/>
        </p:nvPicPr>
        <p:blipFill>
          <a:blip r:embed="rId3"/>
          <a:stretch>
            <a:fillRect/>
          </a:stretch>
        </p:blipFill>
        <p:spPr>
          <a:xfrm>
            <a:off x="480592" y="2721305"/>
            <a:ext cx="6020640" cy="1991003"/>
          </a:xfrm>
          <a:prstGeom prst="rect">
            <a:avLst/>
          </a:prstGeom>
        </p:spPr>
      </p:pic>
      <mc:AlternateContent xmlns:mc="http://schemas.openxmlformats.org/markup-compatibility/2006" xmlns:a14="http://schemas.microsoft.com/office/drawing/2010/main">
        <mc:Choice Requires="a14">
          <p:sp>
            <p:nvSpPr>
              <p:cNvPr id="7" name="מלבן 6">
                <a:extLst>
                  <a:ext uri="{FF2B5EF4-FFF2-40B4-BE49-F238E27FC236}">
                    <a16:creationId xmlns:a16="http://schemas.microsoft.com/office/drawing/2014/main" id="{D6413F6D-C76F-5647-FD4A-4FEE87DF7BE1}"/>
                  </a:ext>
                </a:extLst>
              </p:cNvPr>
              <p:cNvSpPr/>
              <p:nvPr/>
            </p:nvSpPr>
            <p:spPr>
              <a:xfrm>
                <a:off x="2271712" y="5087101"/>
                <a:ext cx="12192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he-IL" dirty="0"/>
              </a:p>
            </p:txBody>
          </p:sp>
        </mc:Choice>
        <mc:Fallback xmlns="">
          <p:sp>
            <p:nvSpPr>
              <p:cNvPr id="7" name="מלבן 6">
                <a:extLst>
                  <a:ext uri="{FF2B5EF4-FFF2-40B4-BE49-F238E27FC236}">
                    <a16:creationId xmlns:a16="http://schemas.microsoft.com/office/drawing/2014/main" id="{D6413F6D-C76F-5647-FD4A-4FEE87DF7BE1}"/>
                  </a:ext>
                </a:extLst>
              </p:cNvPr>
              <p:cNvSpPr>
                <a:spLocks noRot="1" noChangeAspect="1" noMove="1" noResize="1" noEditPoints="1" noAdjustHandles="1" noChangeArrowheads="1" noChangeShapeType="1" noTextEdit="1"/>
              </p:cNvSpPr>
              <p:nvPr/>
            </p:nvSpPr>
            <p:spPr>
              <a:xfrm>
                <a:off x="2271712" y="5087101"/>
                <a:ext cx="1219200" cy="1295400"/>
              </a:xfrm>
              <a:prstGeom prst="rect">
                <a:avLst/>
              </a:prstGeom>
              <a:blipFill>
                <a:blip r:embed="rId4"/>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מלבן 7">
                <a:extLst>
                  <a:ext uri="{FF2B5EF4-FFF2-40B4-BE49-F238E27FC236}">
                    <a16:creationId xmlns:a16="http://schemas.microsoft.com/office/drawing/2014/main" id="{4AD6E03F-CB4F-AD76-102C-B5CD6728DB88}"/>
                  </a:ext>
                </a:extLst>
              </p:cNvPr>
              <p:cNvSpPr/>
              <p:nvPr/>
            </p:nvSpPr>
            <p:spPr>
              <a:xfrm>
                <a:off x="3590924" y="5087101"/>
                <a:ext cx="5334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he-IL" dirty="0"/>
              </a:p>
            </p:txBody>
          </p:sp>
        </mc:Choice>
        <mc:Fallback xmlns="">
          <p:sp>
            <p:nvSpPr>
              <p:cNvPr id="8" name="מלבן 7">
                <a:extLst>
                  <a:ext uri="{FF2B5EF4-FFF2-40B4-BE49-F238E27FC236}">
                    <a16:creationId xmlns:a16="http://schemas.microsoft.com/office/drawing/2014/main" id="{4AD6E03F-CB4F-AD76-102C-B5CD6728DB88}"/>
                  </a:ext>
                </a:extLst>
              </p:cNvPr>
              <p:cNvSpPr>
                <a:spLocks noRot="1" noChangeAspect="1" noMove="1" noResize="1" noEditPoints="1" noAdjustHandles="1" noChangeArrowheads="1" noChangeShapeType="1" noTextEdit="1"/>
              </p:cNvSpPr>
              <p:nvPr/>
            </p:nvSpPr>
            <p:spPr>
              <a:xfrm>
                <a:off x="3590924" y="5087101"/>
                <a:ext cx="533400" cy="1295400"/>
              </a:xfrm>
              <a:prstGeom prst="rect">
                <a:avLst/>
              </a:prstGeom>
              <a:blipFill>
                <a:blip r:embed="rId5"/>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מלבן 8">
                <a:extLst>
                  <a:ext uri="{FF2B5EF4-FFF2-40B4-BE49-F238E27FC236}">
                    <a16:creationId xmlns:a16="http://schemas.microsoft.com/office/drawing/2014/main" id="{80D6D25D-D531-9C50-D673-C94F28D344F2}"/>
                  </a:ext>
                </a:extLst>
              </p:cNvPr>
              <p:cNvSpPr/>
              <p:nvPr/>
            </p:nvSpPr>
            <p:spPr>
              <a:xfrm>
                <a:off x="4224336" y="5087101"/>
                <a:ext cx="12954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3</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3</m:t>
                          </m:r>
                        </m:sub>
                      </m:sSub>
                    </m:oMath>
                  </m:oMathPara>
                </a14:m>
                <a:endParaRPr lang="he-IL" dirty="0"/>
              </a:p>
            </p:txBody>
          </p:sp>
        </mc:Choice>
        <mc:Fallback xmlns="">
          <p:sp>
            <p:nvSpPr>
              <p:cNvPr id="9" name="מלבן 8">
                <a:extLst>
                  <a:ext uri="{FF2B5EF4-FFF2-40B4-BE49-F238E27FC236}">
                    <a16:creationId xmlns:a16="http://schemas.microsoft.com/office/drawing/2014/main" id="{80D6D25D-D531-9C50-D673-C94F28D344F2}"/>
                  </a:ext>
                </a:extLst>
              </p:cNvPr>
              <p:cNvSpPr>
                <a:spLocks noRot="1" noChangeAspect="1" noMove="1" noResize="1" noEditPoints="1" noAdjustHandles="1" noChangeArrowheads="1" noChangeShapeType="1" noTextEdit="1"/>
              </p:cNvSpPr>
              <p:nvPr/>
            </p:nvSpPr>
            <p:spPr>
              <a:xfrm>
                <a:off x="4224336" y="5087101"/>
                <a:ext cx="1295400" cy="1295400"/>
              </a:xfrm>
              <a:prstGeom prst="rect">
                <a:avLst/>
              </a:prstGeom>
              <a:blipFill>
                <a:blip r:embed="rId6"/>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מלבן 9">
                <a:extLst>
                  <a:ext uri="{FF2B5EF4-FFF2-40B4-BE49-F238E27FC236}">
                    <a16:creationId xmlns:a16="http://schemas.microsoft.com/office/drawing/2014/main" id="{379DA3E7-2618-4801-C927-C54ED716D478}"/>
                  </a:ext>
                </a:extLst>
              </p:cNvPr>
              <p:cNvSpPr/>
              <p:nvPr/>
            </p:nvSpPr>
            <p:spPr>
              <a:xfrm>
                <a:off x="5619748" y="5087101"/>
                <a:ext cx="12954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4</m:t>
                          </m:r>
                        </m:sub>
                      </m:sSub>
                    </m:oMath>
                  </m:oMathPara>
                </a14:m>
                <a:endParaRPr lang="he-IL" dirty="0"/>
              </a:p>
            </p:txBody>
          </p:sp>
        </mc:Choice>
        <mc:Fallback xmlns="">
          <p:sp>
            <p:nvSpPr>
              <p:cNvPr id="10" name="מלבן 9">
                <a:extLst>
                  <a:ext uri="{FF2B5EF4-FFF2-40B4-BE49-F238E27FC236}">
                    <a16:creationId xmlns:a16="http://schemas.microsoft.com/office/drawing/2014/main" id="{379DA3E7-2618-4801-C927-C54ED716D478}"/>
                  </a:ext>
                </a:extLst>
              </p:cNvPr>
              <p:cNvSpPr>
                <a:spLocks noRot="1" noChangeAspect="1" noMove="1" noResize="1" noEditPoints="1" noAdjustHandles="1" noChangeArrowheads="1" noChangeShapeType="1" noTextEdit="1"/>
              </p:cNvSpPr>
              <p:nvPr/>
            </p:nvSpPr>
            <p:spPr>
              <a:xfrm>
                <a:off x="5619748" y="5087101"/>
                <a:ext cx="1295400" cy="1295400"/>
              </a:xfrm>
              <a:prstGeom prst="rect">
                <a:avLst/>
              </a:prstGeom>
              <a:blipFill>
                <a:blip r:embed="rId7"/>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מלבן 10">
                <a:extLst>
                  <a:ext uri="{FF2B5EF4-FFF2-40B4-BE49-F238E27FC236}">
                    <a16:creationId xmlns:a16="http://schemas.microsoft.com/office/drawing/2014/main" id="{D418668B-A3D4-E0E0-82BE-C0ABB1478075}"/>
                  </a:ext>
                </a:extLst>
              </p:cNvPr>
              <p:cNvSpPr/>
              <p:nvPr/>
            </p:nvSpPr>
            <p:spPr>
              <a:xfrm>
                <a:off x="7015160" y="5087101"/>
                <a:ext cx="381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5</m:t>
                          </m:r>
                        </m:sub>
                      </m:sSub>
                    </m:oMath>
                  </m:oMathPara>
                </a14:m>
                <a:endParaRPr lang="he-IL" dirty="0"/>
              </a:p>
            </p:txBody>
          </p:sp>
        </mc:Choice>
        <mc:Fallback xmlns="">
          <p:sp>
            <p:nvSpPr>
              <p:cNvPr id="11" name="מלבן 10">
                <a:extLst>
                  <a:ext uri="{FF2B5EF4-FFF2-40B4-BE49-F238E27FC236}">
                    <a16:creationId xmlns:a16="http://schemas.microsoft.com/office/drawing/2014/main" id="{D418668B-A3D4-E0E0-82BE-C0ABB1478075}"/>
                  </a:ext>
                </a:extLst>
              </p:cNvPr>
              <p:cNvSpPr>
                <a:spLocks noRot="1" noChangeAspect="1" noMove="1" noResize="1" noEditPoints="1" noAdjustHandles="1" noChangeArrowheads="1" noChangeShapeType="1" noTextEdit="1"/>
              </p:cNvSpPr>
              <p:nvPr/>
            </p:nvSpPr>
            <p:spPr>
              <a:xfrm>
                <a:off x="7015160" y="5087101"/>
                <a:ext cx="381000" cy="1295400"/>
              </a:xfrm>
              <a:prstGeom prst="rect">
                <a:avLst/>
              </a:prstGeom>
              <a:blipFill>
                <a:blip r:embed="rId8"/>
                <a:stretch>
                  <a:fillRect l="-13636" r="-3030"/>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מלבן 11">
                <a:extLst>
                  <a:ext uri="{FF2B5EF4-FFF2-40B4-BE49-F238E27FC236}">
                    <a16:creationId xmlns:a16="http://schemas.microsoft.com/office/drawing/2014/main" id="{581D7BDE-7BE1-A9E8-BF44-5447A8C85EFF}"/>
                  </a:ext>
                </a:extLst>
              </p:cNvPr>
              <p:cNvSpPr/>
              <p:nvPr/>
            </p:nvSpPr>
            <p:spPr>
              <a:xfrm>
                <a:off x="7496172" y="5087101"/>
                <a:ext cx="10668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6</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6</m:t>
                          </m:r>
                        </m:sub>
                      </m:sSub>
                    </m:oMath>
                  </m:oMathPara>
                </a14:m>
                <a:endParaRPr lang="he-IL" dirty="0"/>
              </a:p>
            </p:txBody>
          </p:sp>
        </mc:Choice>
        <mc:Fallback xmlns="">
          <p:sp>
            <p:nvSpPr>
              <p:cNvPr id="12" name="מלבן 11">
                <a:extLst>
                  <a:ext uri="{FF2B5EF4-FFF2-40B4-BE49-F238E27FC236}">
                    <a16:creationId xmlns:a16="http://schemas.microsoft.com/office/drawing/2014/main" id="{581D7BDE-7BE1-A9E8-BF44-5447A8C85EFF}"/>
                  </a:ext>
                </a:extLst>
              </p:cNvPr>
              <p:cNvSpPr>
                <a:spLocks noRot="1" noChangeAspect="1" noMove="1" noResize="1" noEditPoints="1" noAdjustHandles="1" noChangeArrowheads="1" noChangeShapeType="1" noTextEdit="1"/>
              </p:cNvSpPr>
              <p:nvPr/>
            </p:nvSpPr>
            <p:spPr>
              <a:xfrm>
                <a:off x="7496172" y="5087101"/>
                <a:ext cx="1066800" cy="1295400"/>
              </a:xfrm>
              <a:prstGeom prst="rect">
                <a:avLst/>
              </a:prstGeom>
              <a:blipFill>
                <a:blip r:embed="rId9"/>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מלבן 12">
                <a:extLst>
                  <a:ext uri="{FF2B5EF4-FFF2-40B4-BE49-F238E27FC236}">
                    <a16:creationId xmlns:a16="http://schemas.microsoft.com/office/drawing/2014/main" id="{1D3F78E6-F86E-3803-B0F5-C927049586E1}"/>
                  </a:ext>
                </a:extLst>
              </p:cNvPr>
              <p:cNvSpPr/>
              <p:nvPr/>
            </p:nvSpPr>
            <p:spPr>
              <a:xfrm>
                <a:off x="8662984" y="5087101"/>
                <a:ext cx="7620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7</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7</m:t>
                          </m:r>
                        </m:sub>
                      </m:sSub>
                    </m:oMath>
                  </m:oMathPara>
                </a14:m>
                <a:endParaRPr lang="he-IL" dirty="0"/>
              </a:p>
            </p:txBody>
          </p:sp>
        </mc:Choice>
        <mc:Fallback xmlns="">
          <p:sp>
            <p:nvSpPr>
              <p:cNvPr id="13" name="מלבן 12">
                <a:extLst>
                  <a:ext uri="{FF2B5EF4-FFF2-40B4-BE49-F238E27FC236}">
                    <a16:creationId xmlns:a16="http://schemas.microsoft.com/office/drawing/2014/main" id="{1D3F78E6-F86E-3803-B0F5-C927049586E1}"/>
                  </a:ext>
                </a:extLst>
              </p:cNvPr>
              <p:cNvSpPr>
                <a:spLocks noRot="1" noChangeAspect="1" noMove="1" noResize="1" noEditPoints="1" noAdjustHandles="1" noChangeArrowheads="1" noChangeShapeType="1" noTextEdit="1"/>
              </p:cNvSpPr>
              <p:nvPr/>
            </p:nvSpPr>
            <p:spPr>
              <a:xfrm>
                <a:off x="8662984" y="5087101"/>
                <a:ext cx="762000" cy="1295400"/>
              </a:xfrm>
              <a:prstGeom prst="rect">
                <a:avLst/>
              </a:prstGeom>
              <a:blipFill>
                <a:blip r:embed="rId10"/>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מלבן 13">
                <a:extLst>
                  <a:ext uri="{FF2B5EF4-FFF2-40B4-BE49-F238E27FC236}">
                    <a16:creationId xmlns:a16="http://schemas.microsoft.com/office/drawing/2014/main" id="{90F31BD0-9279-0C92-98B7-6E3FF692BE0F}"/>
                  </a:ext>
                </a:extLst>
              </p:cNvPr>
              <p:cNvSpPr/>
              <p:nvPr/>
            </p:nvSpPr>
            <p:spPr>
              <a:xfrm>
                <a:off x="9525000" y="5087101"/>
                <a:ext cx="9144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9</m:t>
                          </m:r>
                        </m:sub>
                      </m:sSub>
                    </m:oMath>
                  </m:oMathPara>
                </a14:m>
                <a:endParaRPr lang="he-IL" dirty="0"/>
              </a:p>
            </p:txBody>
          </p:sp>
        </mc:Choice>
        <mc:Fallback xmlns="">
          <p:sp>
            <p:nvSpPr>
              <p:cNvPr id="14" name="מלבן 13">
                <a:extLst>
                  <a:ext uri="{FF2B5EF4-FFF2-40B4-BE49-F238E27FC236}">
                    <a16:creationId xmlns:a16="http://schemas.microsoft.com/office/drawing/2014/main" id="{90F31BD0-9279-0C92-98B7-6E3FF692BE0F}"/>
                  </a:ext>
                </a:extLst>
              </p:cNvPr>
              <p:cNvSpPr>
                <a:spLocks noRot="1" noChangeAspect="1" noMove="1" noResize="1" noEditPoints="1" noAdjustHandles="1" noChangeArrowheads="1" noChangeShapeType="1" noTextEdit="1"/>
              </p:cNvSpPr>
              <p:nvPr/>
            </p:nvSpPr>
            <p:spPr>
              <a:xfrm>
                <a:off x="9525000" y="5087101"/>
                <a:ext cx="914400" cy="1295400"/>
              </a:xfrm>
              <a:prstGeom prst="rect">
                <a:avLst/>
              </a:prstGeom>
              <a:blipFill>
                <a:blip r:embed="rId11"/>
                <a:stretch>
                  <a:fillRect/>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5" name="מלבן 14">
                <a:extLst>
                  <a:ext uri="{FF2B5EF4-FFF2-40B4-BE49-F238E27FC236}">
                    <a16:creationId xmlns:a16="http://schemas.microsoft.com/office/drawing/2014/main" id="{2C6B4E31-2E09-1864-0484-FFD923FCE87B}"/>
                  </a:ext>
                </a:extLst>
              </p:cNvPr>
              <p:cNvSpPr/>
              <p:nvPr/>
            </p:nvSpPr>
            <p:spPr>
              <a:xfrm>
                <a:off x="1752600" y="5087101"/>
                <a:ext cx="419100" cy="1295400"/>
              </a:xfrm>
              <a:prstGeom prst="rect">
                <a:avLst/>
              </a:prstGeom>
              <a:solidFill>
                <a:schemeClr val="tx2">
                  <a:lumMod val="7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0</m:t>
                          </m:r>
                        </m:sub>
                      </m:sSub>
                    </m:oMath>
                  </m:oMathPara>
                </a14:m>
                <a:endParaRPr lang="he-IL" dirty="0"/>
              </a:p>
            </p:txBody>
          </p:sp>
        </mc:Choice>
        <mc:Fallback xmlns="">
          <p:sp>
            <p:nvSpPr>
              <p:cNvPr id="15" name="מלבן 14">
                <a:extLst>
                  <a:ext uri="{FF2B5EF4-FFF2-40B4-BE49-F238E27FC236}">
                    <a16:creationId xmlns:a16="http://schemas.microsoft.com/office/drawing/2014/main" id="{2C6B4E31-2E09-1864-0484-FFD923FCE87B}"/>
                  </a:ext>
                </a:extLst>
              </p:cNvPr>
              <p:cNvSpPr>
                <a:spLocks noRot="1" noChangeAspect="1" noMove="1" noResize="1" noEditPoints="1" noAdjustHandles="1" noChangeArrowheads="1" noChangeShapeType="1" noTextEdit="1"/>
              </p:cNvSpPr>
              <p:nvPr/>
            </p:nvSpPr>
            <p:spPr>
              <a:xfrm>
                <a:off x="1752600" y="5087101"/>
                <a:ext cx="419100" cy="1295400"/>
              </a:xfrm>
              <a:prstGeom prst="rect">
                <a:avLst/>
              </a:prstGeom>
              <a:blipFill>
                <a:blip r:embed="rId12"/>
                <a:stretch>
                  <a:fillRect l="-1389"/>
                </a:stretch>
              </a:blipFill>
              <a:ln>
                <a:solidFill>
                  <a:schemeClr val="tx1">
                    <a:lumMod val="95000"/>
                    <a:lumOff val="5000"/>
                  </a:schemeClr>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5" name="תיבת טקסט 24">
                <a:extLst>
                  <a:ext uri="{FF2B5EF4-FFF2-40B4-BE49-F238E27FC236}">
                    <a16:creationId xmlns:a16="http://schemas.microsoft.com/office/drawing/2014/main" id="{1883C17C-4C55-A8A2-4D2A-BC7EA3DDF361}"/>
                  </a:ext>
                </a:extLst>
              </p:cNvPr>
              <p:cNvSpPr txBox="1"/>
              <p:nvPr/>
            </p:nvSpPr>
            <p:spPr>
              <a:xfrm>
                <a:off x="7696201" y="1304541"/>
                <a:ext cx="4504266" cy="3393237"/>
              </a:xfrm>
              <a:prstGeom prst="rect">
                <a:avLst/>
              </a:prstGeom>
              <a:noFill/>
            </p:spPr>
            <p:txBody>
              <a:bodyPr wrap="square">
                <a:spAutoFit/>
              </a:bodyPr>
              <a:lstStyle/>
              <a:p>
                <a:pPr>
                  <a:lnSpc>
                    <a:spcPct val="200000"/>
                  </a:lnSpc>
                </a:pPr>
                <a:r>
                  <a:rPr lang="en-US" b="1" u="sng" dirty="0">
                    <a:solidFill>
                      <a:srgbClr val="002060"/>
                    </a:solidFill>
                  </a:rPr>
                  <a:t>Legend:</a:t>
                </a:r>
              </a:p>
              <a:p>
                <a:pPr>
                  <a:lnSpc>
                    <a:spcPct val="20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𝑃𝑟𝑒𝑑𝑖𝑐𝑡𝑖𝑜𝑛</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𝑏𝑖𝑛</m:t>
                      </m:r>
                      <m:r>
                        <a:rPr lang="en-US" b="0" i="1" smtClean="0">
                          <a:latin typeface="Cambria Math" panose="02040503050406030204" pitchFamily="18" charset="0"/>
                        </a:rPr>
                        <m:t> </m:t>
                      </m:r>
                      <m:r>
                        <a:rPr lang="en-US" b="0" i="1" smtClean="0">
                          <a:latin typeface="Cambria Math" panose="02040503050406030204" pitchFamily="18" charset="0"/>
                        </a:rPr>
                        <m:t>𝑖</m:t>
                      </m:r>
                    </m:oMath>
                  </m:oMathPara>
                </a14:m>
                <a:endParaRPr lang="en-US" b="0" dirty="0"/>
              </a:p>
              <a:p>
                <a:pPr>
                  <a:lnSpc>
                    <a:spcPct val="20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𝑝𝑟𝑒𝑑𝑖𝑐𝑡𝑖𝑜𝑛</m:t>
                      </m:r>
                      <m:r>
                        <a:rPr lang="en-US" b="0" i="1" smtClean="0">
                          <a:latin typeface="Cambria Math" panose="02040503050406030204" pitchFamily="18" charset="0"/>
                        </a:rPr>
                        <m:t> </m:t>
                      </m:r>
                      <m:r>
                        <a:rPr lang="en-US" b="0" i="1" smtClean="0">
                          <a:latin typeface="Cambria Math" panose="02040503050406030204" pitchFamily="18" charset="0"/>
                        </a:rPr>
                        <m:t>𝑔𝑖𝑣𝑒𝑛</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𝑚𝑜𝑑𝑒𝑙</m:t>
                      </m:r>
                    </m:oMath>
                  </m:oMathPara>
                </a14:m>
                <a:endParaRPr lang="en-US" b="0" dirty="0"/>
              </a:p>
              <a:p>
                <a:pPr>
                  <a:lnSpc>
                    <a:spcPct val="20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𝐿𝑒𝑓𝑡</m:t>
                      </m:r>
                      <m:r>
                        <a:rPr lang="en-US" b="0" i="1" smtClean="0">
                          <a:latin typeface="Cambria Math" panose="02040503050406030204" pitchFamily="18" charset="0"/>
                        </a:rPr>
                        <m:t> </m:t>
                      </m:r>
                      <m:r>
                        <a:rPr lang="en-US" b="0" i="1" smtClean="0">
                          <a:latin typeface="Cambria Math" panose="02040503050406030204" pitchFamily="18" charset="0"/>
                        </a:rPr>
                        <m:t>𝑏𝑜𝑢𝑛𝑑𝑎𝑟𝑦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𝑏𝑖𝑛</m:t>
                      </m:r>
                      <m:r>
                        <a:rPr lang="en-US" b="0" i="1" smtClean="0">
                          <a:latin typeface="Cambria Math" panose="02040503050406030204" pitchFamily="18" charset="0"/>
                        </a:rPr>
                        <m:t> </m:t>
                      </m:r>
                      <m:r>
                        <a:rPr lang="en-US" b="0" i="1" smtClean="0">
                          <a:latin typeface="Cambria Math" panose="02040503050406030204" pitchFamily="18" charset="0"/>
                        </a:rPr>
                        <m:t>𝑚</m:t>
                      </m:r>
                    </m:oMath>
                  </m:oMathPara>
                </a14:m>
                <a:endParaRPr lang="en-US" b="0" dirty="0"/>
              </a:p>
              <a:p>
                <a:pPr>
                  <a:lnSpc>
                    <a:spcPct val="20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𝐶𝑜𝑟𝑟𝑒𝑐𝑡</m:t>
                          </m:r>
                          <m:r>
                            <a:rPr lang="en-US" b="0" i="1" smtClean="0">
                              <a:latin typeface="Cambria Math" panose="02040503050406030204" pitchFamily="18" charset="0"/>
                            </a:rPr>
                            <m:t> </m:t>
                          </m:r>
                          <m:r>
                            <a:rPr lang="en-US" b="0" i="1" smtClean="0">
                              <a:latin typeface="Cambria Math" panose="02040503050406030204" pitchFamily="18" charset="0"/>
                            </a:rPr>
                            <m:t>𝐿𝑎𝑏𝑒𝑙𝑠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𝐵𝑖𝑛</m:t>
                          </m:r>
                          <m:r>
                            <a:rPr lang="en-US" b="0" i="1" smtClean="0">
                              <a:latin typeface="Cambria Math" panose="02040503050406030204" pitchFamily="18" charset="0"/>
                            </a:rPr>
                            <m:t> </m:t>
                          </m:r>
                          <m:r>
                            <a:rPr lang="en-US" b="0" i="1" smtClean="0">
                              <a:latin typeface="Cambria Math" panose="02040503050406030204" pitchFamily="18" charset="0"/>
                            </a:rPr>
                            <m:t>𝑖</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𝐿𝑎𝑏𝑒𝑙𝑠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𝐵𝑖𝑛</m:t>
                          </m:r>
                          <m:r>
                            <a:rPr lang="en-US" b="0" i="1" smtClean="0">
                              <a:latin typeface="Cambria Math" panose="02040503050406030204" pitchFamily="18" charset="0"/>
                            </a:rPr>
                            <m:t> </m:t>
                          </m:r>
                          <m:r>
                            <a:rPr lang="en-US" b="0" i="1" smtClean="0">
                              <a:latin typeface="Cambria Math" panose="02040503050406030204" pitchFamily="18" charset="0"/>
                            </a:rPr>
                            <m:t>𝑖</m:t>
                          </m:r>
                        </m:den>
                      </m:f>
                    </m:oMath>
                  </m:oMathPara>
                </a14:m>
                <a:endParaRPr lang="he-IL" dirty="0"/>
              </a:p>
            </p:txBody>
          </p:sp>
        </mc:Choice>
        <mc:Fallback xmlns="">
          <p:sp>
            <p:nvSpPr>
              <p:cNvPr id="25" name="תיבת טקסט 24">
                <a:extLst>
                  <a:ext uri="{FF2B5EF4-FFF2-40B4-BE49-F238E27FC236}">
                    <a16:creationId xmlns:a16="http://schemas.microsoft.com/office/drawing/2014/main" id="{1883C17C-4C55-A8A2-4D2A-BC7EA3DDF361}"/>
                  </a:ext>
                </a:extLst>
              </p:cNvPr>
              <p:cNvSpPr txBox="1">
                <a:spLocks noRot="1" noChangeAspect="1" noMove="1" noResize="1" noEditPoints="1" noAdjustHandles="1" noChangeArrowheads="1" noChangeShapeType="1" noTextEdit="1"/>
              </p:cNvSpPr>
              <p:nvPr/>
            </p:nvSpPr>
            <p:spPr>
              <a:xfrm>
                <a:off x="7696201" y="1304541"/>
                <a:ext cx="4504266" cy="3393237"/>
              </a:xfrm>
              <a:prstGeom prst="rect">
                <a:avLst/>
              </a:prstGeom>
              <a:blipFill>
                <a:blip r:embed="rId13"/>
                <a:stretch>
                  <a:fillRect l="-1220"/>
                </a:stretch>
              </a:blipFill>
            </p:spPr>
            <p:txBody>
              <a:bodyPr/>
              <a:lstStyle/>
              <a:p>
                <a:r>
                  <a:rPr lang="he-IL">
                    <a:noFill/>
                  </a:rPr>
                  <a:t> </a:t>
                </a:r>
              </a:p>
            </p:txBody>
          </p:sp>
        </mc:Fallback>
      </mc:AlternateContent>
    </p:spTree>
    <p:extLst>
      <p:ext uri="{BB962C8B-B14F-4D97-AF65-F5344CB8AC3E}">
        <p14:creationId xmlns:p14="http://schemas.microsoft.com/office/powerpoint/2010/main" val="2010407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3B81B-34CE-BF6A-A1A2-4538377FCD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AF921-CD0A-ED09-681B-D09E08A69F7B}"/>
              </a:ext>
            </a:extLst>
          </p:cNvPr>
          <p:cNvSpPr>
            <a:spLocks noGrp="1"/>
          </p:cNvSpPr>
          <p:nvPr>
            <p:ph type="title"/>
          </p:nvPr>
        </p:nvSpPr>
        <p:spPr>
          <a:xfrm>
            <a:off x="609600" y="435305"/>
            <a:ext cx="10972800" cy="1143000"/>
          </a:xfrm>
        </p:spPr>
        <p:txBody>
          <a:bodyPr>
            <a:normAutofit/>
          </a:bodyPr>
          <a:lstStyle/>
          <a:p>
            <a:r>
              <a:rPr lang="en-US" dirty="0">
                <a:solidFill>
                  <a:srgbClr val="002060"/>
                </a:solidFill>
              </a:rPr>
              <a:t>Post Processing Methods</a:t>
            </a:r>
            <a:endParaRPr lang="he-IL" dirty="0">
              <a:solidFill>
                <a:srgbClr val="002060"/>
              </a:solidFill>
            </a:endParaRPr>
          </a:p>
        </p:txBody>
      </p:sp>
      <p:sp>
        <p:nvSpPr>
          <p:cNvPr id="3" name="Content Placeholder 2">
            <a:extLst>
              <a:ext uri="{FF2B5EF4-FFF2-40B4-BE49-F238E27FC236}">
                <a16:creationId xmlns:a16="http://schemas.microsoft.com/office/drawing/2014/main" id="{C60BAE90-02A8-C305-233F-D0C705FA57C2}"/>
              </a:ext>
            </a:extLst>
          </p:cNvPr>
          <p:cNvSpPr>
            <a:spLocks noGrp="1"/>
          </p:cNvSpPr>
          <p:nvPr>
            <p:ph idx="1"/>
          </p:nvPr>
        </p:nvSpPr>
        <p:spPr>
          <a:xfrm>
            <a:off x="381000" y="1578305"/>
            <a:ext cx="10972800" cy="4593895"/>
          </a:xfrm>
        </p:spPr>
        <p:txBody>
          <a:bodyPr>
            <a:normAutofit/>
          </a:bodyPr>
          <a:lstStyle/>
          <a:p>
            <a:pPr lvl="1">
              <a:lnSpc>
                <a:spcPct val="200000"/>
              </a:lnSpc>
            </a:pPr>
            <a:r>
              <a:rPr lang="en-US" dirty="0">
                <a:solidFill>
                  <a:srgbClr val="002060"/>
                </a:solidFill>
              </a:rPr>
              <a:t>Platt Calibration:</a:t>
            </a:r>
          </a:p>
        </p:txBody>
      </p:sp>
      <p:sp>
        <p:nvSpPr>
          <p:cNvPr id="5" name="Slide Number Placeholder 4">
            <a:extLst>
              <a:ext uri="{FF2B5EF4-FFF2-40B4-BE49-F238E27FC236}">
                <a16:creationId xmlns:a16="http://schemas.microsoft.com/office/drawing/2014/main" id="{E8344BDB-8B10-61A7-8624-6160733F2655}"/>
              </a:ext>
            </a:extLst>
          </p:cNvPr>
          <p:cNvSpPr>
            <a:spLocks noGrp="1"/>
          </p:cNvSpPr>
          <p:nvPr>
            <p:ph type="sldNum" sz="quarter" idx="12"/>
          </p:nvPr>
        </p:nvSpPr>
        <p:spPr/>
        <p:txBody>
          <a:bodyPr/>
          <a:lstStyle/>
          <a:p>
            <a:fld id="{B01D9778-10B4-40FB-B4E4-44FA89A86639}" type="slidenum">
              <a:rPr lang="en-US" smtClean="0"/>
              <a:pPr/>
              <a:t>16</a:t>
            </a:fld>
            <a:endParaRPr lang="en-US"/>
          </a:p>
        </p:txBody>
      </p:sp>
      <p:sp>
        <p:nvSpPr>
          <p:cNvPr id="6" name="תיבת טקסט 5">
            <a:extLst>
              <a:ext uri="{FF2B5EF4-FFF2-40B4-BE49-F238E27FC236}">
                <a16:creationId xmlns:a16="http://schemas.microsoft.com/office/drawing/2014/main" id="{9E856207-11BC-2918-F354-235AA4E1B18B}"/>
              </a:ext>
            </a:extLst>
          </p:cNvPr>
          <p:cNvSpPr txBox="1"/>
          <p:nvPr/>
        </p:nvSpPr>
        <p:spPr>
          <a:xfrm>
            <a:off x="8610600" y="6410723"/>
            <a:ext cx="2434705" cy="369332"/>
          </a:xfrm>
          <a:prstGeom prst="rect">
            <a:avLst/>
          </a:prstGeom>
          <a:noFill/>
        </p:spPr>
        <p:txBody>
          <a:bodyPr wrap="none" rtlCol="1">
            <a:spAutoFit/>
          </a:bodyPr>
          <a:lstStyle/>
          <a:p>
            <a:r>
              <a:rPr lang="en-US" dirty="0">
                <a:solidFill>
                  <a:srgbClr val="002060"/>
                </a:solidFill>
              </a:rPr>
              <a:t>Guo, Chuan, et al., 2017</a:t>
            </a:r>
            <a:endParaRPr lang="he-IL" dirty="0">
              <a:highlight>
                <a:srgbClr val="FFFF00"/>
              </a:highlight>
            </a:endParaRPr>
          </a:p>
        </p:txBody>
      </p:sp>
      <p:pic>
        <p:nvPicPr>
          <p:cNvPr id="8" name="תמונה 7">
            <a:extLst>
              <a:ext uri="{FF2B5EF4-FFF2-40B4-BE49-F238E27FC236}">
                <a16:creationId xmlns:a16="http://schemas.microsoft.com/office/drawing/2014/main" id="{9716B505-D70B-5470-425C-7AF2661B9725}"/>
              </a:ext>
            </a:extLst>
          </p:cNvPr>
          <p:cNvPicPr>
            <a:picLocks noChangeAspect="1"/>
          </p:cNvPicPr>
          <p:nvPr/>
        </p:nvPicPr>
        <p:blipFill>
          <a:blip r:embed="rId3"/>
          <a:stretch>
            <a:fillRect/>
          </a:stretch>
        </p:blipFill>
        <p:spPr>
          <a:xfrm>
            <a:off x="838200" y="3076435"/>
            <a:ext cx="5630061" cy="2419688"/>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41422E91-A1AF-6C14-A7C8-E3F87D989624}"/>
                  </a:ext>
                </a:extLst>
              </p:cNvPr>
              <p:cNvSpPr txBox="1"/>
              <p:nvPr/>
            </p:nvSpPr>
            <p:spPr>
              <a:xfrm>
                <a:off x="5896761" y="4101613"/>
                <a:ext cx="11430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he-IL" dirty="0"/>
              </a:p>
            </p:txBody>
          </p:sp>
        </mc:Choice>
        <mc:Fallback xmlns="">
          <p:sp>
            <p:nvSpPr>
              <p:cNvPr id="9" name="תיבת טקסט 8">
                <a:extLst>
                  <a:ext uri="{FF2B5EF4-FFF2-40B4-BE49-F238E27FC236}">
                    <a16:creationId xmlns:a16="http://schemas.microsoft.com/office/drawing/2014/main" id="{41422E91-A1AF-6C14-A7C8-E3F87D989624}"/>
                  </a:ext>
                </a:extLst>
              </p:cNvPr>
              <p:cNvSpPr txBox="1">
                <a:spLocks noRot="1" noChangeAspect="1" noMove="1" noResize="1" noEditPoints="1" noAdjustHandles="1" noChangeArrowheads="1" noChangeShapeType="1" noTextEdit="1"/>
              </p:cNvSpPr>
              <p:nvPr/>
            </p:nvSpPr>
            <p:spPr>
              <a:xfrm>
                <a:off x="5896761" y="4101613"/>
                <a:ext cx="1143000" cy="369332"/>
              </a:xfrm>
              <a:prstGeom prst="rect">
                <a:avLst/>
              </a:prstGeom>
              <a:blipFill>
                <a:blip r:embed="rId4"/>
                <a:stretch>
                  <a:fillRect b="-3333"/>
                </a:stretch>
              </a:blipFill>
            </p:spPr>
            <p:txBody>
              <a:bodyPr/>
              <a:lstStyle/>
              <a:p>
                <a:r>
                  <a:rPr lang="he-IL">
                    <a:noFill/>
                  </a:rPr>
                  <a:t> </a:t>
                </a:r>
              </a:p>
            </p:txBody>
          </p:sp>
        </mc:Fallback>
      </mc:AlternateContent>
      <p:cxnSp>
        <p:nvCxnSpPr>
          <p:cNvPr id="11" name="מחבר חץ ישר 10">
            <a:extLst>
              <a:ext uri="{FF2B5EF4-FFF2-40B4-BE49-F238E27FC236}">
                <a16:creationId xmlns:a16="http://schemas.microsoft.com/office/drawing/2014/main" id="{4217EA86-D781-B3A3-3979-3503D12F87AC}"/>
              </a:ext>
            </a:extLst>
          </p:cNvPr>
          <p:cNvCxnSpPr/>
          <p:nvPr/>
        </p:nvCxnSpPr>
        <p:spPr>
          <a:xfrm>
            <a:off x="6705600" y="4286279"/>
            <a:ext cx="160020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A7E59E1B-D962-6F68-C653-E0AA56654C31}"/>
                  </a:ext>
                </a:extLst>
              </p:cNvPr>
              <p:cNvSpPr txBox="1"/>
              <p:nvPr/>
            </p:nvSpPr>
            <p:spPr>
              <a:xfrm>
                <a:off x="8305800" y="4101613"/>
                <a:ext cx="1459931"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e>
                      </m:d>
                    </m:oMath>
                  </m:oMathPara>
                </a14:m>
                <a:endParaRPr lang="he-IL" dirty="0"/>
              </a:p>
            </p:txBody>
          </p:sp>
        </mc:Choice>
        <mc:Fallback xmlns="">
          <p:sp>
            <p:nvSpPr>
              <p:cNvPr id="12" name="תיבת טקסט 11">
                <a:extLst>
                  <a:ext uri="{FF2B5EF4-FFF2-40B4-BE49-F238E27FC236}">
                    <a16:creationId xmlns:a16="http://schemas.microsoft.com/office/drawing/2014/main" id="{A7E59E1B-D962-6F68-C653-E0AA56654C31}"/>
                  </a:ext>
                </a:extLst>
              </p:cNvPr>
              <p:cNvSpPr txBox="1">
                <a:spLocks noRot="1" noChangeAspect="1" noMove="1" noResize="1" noEditPoints="1" noAdjustHandles="1" noChangeArrowheads="1" noChangeShapeType="1" noTextEdit="1"/>
              </p:cNvSpPr>
              <p:nvPr/>
            </p:nvSpPr>
            <p:spPr>
              <a:xfrm>
                <a:off x="8305800" y="4101613"/>
                <a:ext cx="1459931" cy="369332"/>
              </a:xfrm>
              <a:prstGeom prst="rect">
                <a:avLst/>
              </a:prstGeom>
              <a:blipFill>
                <a:blip r:embed="rId5"/>
                <a:stretch>
                  <a:fillRect b="-3333"/>
                </a:stretch>
              </a:blipFill>
            </p:spPr>
            <p:txBody>
              <a:bodyPr/>
              <a:lstStyle/>
              <a:p>
                <a:r>
                  <a:rPr lang="he-IL">
                    <a:noFill/>
                  </a:rPr>
                  <a:t> </a:t>
                </a:r>
              </a:p>
            </p:txBody>
          </p:sp>
        </mc:Fallback>
      </mc:AlternateContent>
    </p:spTree>
    <p:extLst>
      <p:ext uri="{BB962C8B-B14F-4D97-AF65-F5344CB8AC3E}">
        <p14:creationId xmlns:p14="http://schemas.microsoft.com/office/powerpoint/2010/main" val="2499479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CC8A5-BB60-F181-66D1-70358A762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65390-EA95-1CAD-CE3C-1ABA0F6DB830}"/>
              </a:ext>
            </a:extLst>
          </p:cNvPr>
          <p:cNvSpPr>
            <a:spLocks noGrp="1"/>
          </p:cNvSpPr>
          <p:nvPr>
            <p:ph type="title"/>
          </p:nvPr>
        </p:nvSpPr>
        <p:spPr>
          <a:xfrm>
            <a:off x="609600" y="435305"/>
            <a:ext cx="10972800" cy="1143000"/>
          </a:xfrm>
        </p:spPr>
        <p:txBody>
          <a:bodyPr>
            <a:normAutofit/>
          </a:bodyPr>
          <a:lstStyle/>
          <a:p>
            <a:r>
              <a:rPr lang="en-US" dirty="0">
                <a:solidFill>
                  <a:srgbClr val="002060"/>
                </a:solidFill>
              </a:rPr>
              <a:t>Post Processing Methods</a:t>
            </a:r>
            <a:endParaRPr lang="he-IL" dirty="0">
              <a:solidFill>
                <a:srgbClr val="002060"/>
              </a:solidFill>
            </a:endParaRPr>
          </a:p>
        </p:txBody>
      </p:sp>
      <p:sp>
        <p:nvSpPr>
          <p:cNvPr id="3" name="Content Placeholder 2">
            <a:extLst>
              <a:ext uri="{FF2B5EF4-FFF2-40B4-BE49-F238E27FC236}">
                <a16:creationId xmlns:a16="http://schemas.microsoft.com/office/drawing/2014/main" id="{03970B20-C9E0-A200-DD10-C21040E32AE3}"/>
              </a:ext>
            </a:extLst>
          </p:cNvPr>
          <p:cNvSpPr>
            <a:spLocks noGrp="1"/>
          </p:cNvSpPr>
          <p:nvPr>
            <p:ph idx="1"/>
          </p:nvPr>
        </p:nvSpPr>
        <p:spPr>
          <a:xfrm>
            <a:off x="381000" y="1578305"/>
            <a:ext cx="10972800" cy="4593895"/>
          </a:xfrm>
        </p:spPr>
        <p:txBody>
          <a:bodyPr>
            <a:normAutofit/>
          </a:bodyPr>
          <a:lstStyle/>
          <a:p>
            <a:pPr lvl="1">
              <a:lnSpc>
                <a:spcPct val="200000"/>
              </a:lnSpc>
            </a:pPr>
            <a:r>
              <a:rPr lang="en-US" dirty="0">
                <a:solidFill>
                  <a:srgbClr val="002060"/>
                </a:solidFill>
              </a:rPr>
              <a:t>Temperature Scaling:</a:t>
            </a:r>
          </a:p>
        </p:txBody>
      </p:sp>
      <p:sp>
        <p:nvSpPr>
          <p:cNvPr id="5" name="Slide Number Placeholder 4">
            <a:extLst>
              <a:ext uri="{FF2B5EF4-FFF2-40B4-BE49-F238E27FC236}">
                <a16:creationId xmlns:a16="http://schemas.microsoft.com/office/drawing/2014/main" id="{914A2695-63F5-3298-DC58-83A179C4AFA2}"/>
              </a:ext>
            </a:extLst>
          </p:cNvPr>
          <p:cNvSpPr>
            <a:spLocks noGrp="1"/>
          </p:cNvSpPr>
          <p:nvPr>
            <p:ph type="sldNum" sz="quarter" idx="12"/>
          </p:nvPr>
        </p:nvSpPr>
        <p:spPr/>
        <p:txBody>
          <a:bodyPr/>
          <a:lstStyle/>
          <a:p>
            <a:fld id="{B01D9778-10B4-40FB-B4E4-44FA89A86639}" type="slidenum">
              <a:rPr lang="en-US" smtClean="0"/>
              <a:pPr/>
              <a:t>17</a:t>
            </a:fld>
            <a:endParaRPr lang="en-US"/>
          </a:p>
        </p:txBody>
      </p:sp>
      <p:sp>
        <p:nvSpPr>
          <p:cNvPr id="6" name="תיבת טקסט 5">
            <a:extLst>
              <a:ext uri="{FF2B5EF4-FFF2-40B4-BE49-F238E27FC236}">
                <a16:creationId xmlns:a16="http://schemas.microsoft.com/office/drawing/2014/main" id="{5D55ED08-A961-4DCC-1C10-FCD2259D56EC}"/>
              </a:ext>
            </a:extLst>
          </p:cNvPr>
          <p:cNvSpPr txBox="1"/>
          <p:nvPr/>
        </p:nvSpPr>
        <p:spPr>
          <a:xfrm>
            <a:off x="8610600" y="6410723"/>
            <a:ext cx="2434705" cy="369332"/>
          </a:xfrm>
          <a:prstGeom prst="rect">
            <a:avLst/>
          </a:prstGeom>
          <a:noFill/>
        </p:spPr>
        <p:txBody>
          <a:bodyPr wrap="none" rtlCol="1">
            <a:spAutoFit/>
          </a:bodyPr>
          <a:lstStyle/>
          <a:p>
            <a:r>
              <a:rPr lang="en-US" dirty="0">
                <a:solidFill>
                  <a:srgbClr val="002060"/>
                </a:solidFill>
              </a:rPr>
              <a:t>Guo, Chuan, et al., 2017</a:t>
            </a:r>
            <a:endParaRPr lang="he-IL" dirty="0">
              <a:highlight>
                <a:srgbClr val="FFFF00"/>
              </a:highlight>
            </a:endParaRPr>
          </a:p>
        </p:txBody>
      </p:sp>
      <p:pic>
        <p:nvPicPr>
          <p:cNvPr id="8" name="תמונה 7">
            <a:extLst>
              <a:ext uri="{FF2B5EF4-FFF2-40B4-BE49-F238E27FC236}">
                <a16:creationId xmlns:a16="http://schemas.microsoft.com/office/drawing/2014/main" id="{0F067847-0D71-CC75-B87C-74D3A2C8356A}"/>
              </a:ext>
            </a:extLst>
          </p:cNvPr>
          <p:cNvPicPr>
            <a:picLocks noChangeAspect="1"/>
          </p:cNvPicPr>
          <p:nvPr/>
        </p:nvPicPr>
        <p:blipFill>
          <a:blip r:embed="rId3"/>
          <a:stretch>
            <a:fillRect/>
          </a:stretch>
        </p:blipFill>
        <p:spPr>
          <a:xfrm>
            <a:off x="838200" y="3076435"/>
            <a:ext cx="5630061" cy="2419688"/>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03C4893B-FBDC-0378-7E14-EB217CB2C936}"/>
                  </a:ext>
                </a:extLst>
              </p:cNvPr>
              <p:cNvSpPr txBox="1"/>
              <p:nvPr/>
            </p:nvSpPr>
            <p:spPr>
              <a:xfrm>
                <a:off x="5896761" y="4101613"/>
                <a:ext cx="11430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oMath>
                  </m:oMathPara>
                </a14:m>
                <a:endParaRPr lang="he-IL" dirty="0"/>
              </a:p>
            </p:txBody>
          </p:sp>
        </mc:Choice>
        <mc:Fallback xmlns="">
          <p:sp>
            <p:nvSpPr>
              <p:cNvPr id="9" name="תיבת טקסט 8">
                <a:extLst>
                  <a:ext uri="{FF2B5EF4-FFF2-40B4-BE49-F238E27FC236}">
                    <a16:creationId xmlns:a16="http://schemas.microsoft.com/office/drawing/2014/main" id="{03C4893B-FBDC-0378-7E14-EB217CB2C936}"/>
                  </a:ext>
                </a:extLst>
              </p:cNvPr>
              <p:cNvSpPr txBox="1">
                <a:spLocks noRot="1" noChangeAspect="1" noMove="1" noResize="1" noEditPoints="1" noAdjustHandles="1" noChangeArrowheads="1" noChangeShapeType="1" noTextEdit="1"/>
              </p:cNvSpPr>
              <p:nvPr/>
            </p:nvSpPr>
            <p:spPr>
              <a:xfrm>
                <a:off x="5896761" y="4101613"/>
                <a:ext cx="1143000" cy="369332"/>
              </a:xfrm>
              <a:prstGeom prst="rect">
                <a:avLst/>
              </a:prstGeom>
              <a:blipFill>
                <a:blip r:embed="rId4"/>
                <a:stretch>
                  <a:fillRect b="-3333"/>
                </a:stretch>
              </a:blipFill>
            </p:spPr>
            <p:txBody>
              <a:bodyPr/>
              <a:lstStyle/>
              <a:p>
                <a:r>
                  <a:rPr lang="he-IL">
                    <a:noFill/>
                  </a:rPr>
                  <a:t> </a:t>
                </a:r>
              </a:p>
            </p:txBody>
          </p:sp>
        </mc:Fallback>
      </mc:AlternateContent>
      <p:cxnSp>
        <p:nvCxnSpPr>
          <p:cNvPr id="11" name="מחבר חץ ישר 10">
            <a:extLst>
              <a:ext uri="{FF2B5EF4-FFF2-40B4-BE49-F238E27FC236}">
                <a16:creationId xmlns:a16="http://schemas.microsoft.com/office/drawing/2014/main" id="{58292FF0-CE24-630D-82BF-017D6F2084BF}"/>
              </a:ext>
            </a:extLst>
          </p:cNvPr>
          <p:cNvCxnSpPr/>
          <p:nvPr/>
        </p:nvCxnSpPr>
        <p:spPr>
          <a:xfrm>
            <a:off x="6705600" y="4286279"/>
            <a:ext cx="1600200"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5BA8BDE3-9F03-1F62-A5B9-5FC5B0877558}"/>
                  </a:ext>
                </a:extLst>
              </p:cNvPr>
              <p:cNvSpPr txBox="1"/>
              <p:nvPr/>
            </p:nvSpPr>
            <p:spPr>
              <a:xfrm>
                <a:off x="8007634" y="3933328"/>
                <a:ext cx="1459931" cy="61677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𝑇</m:t>
                              </m:r>
                            </m:den>
                          </m:f>
                        </m:e>
                      </m:d>
                    </m:oMath>
                  </m:oMathPara>
                </a14:m>
                <a:endParaRPr lang="he-IL" dirty="0"/>
              </a:p>
            </p:txBody>
          </p:sp>
        </mc:Choice>
        <mc:Fallback xmlns="">
          <p:sp>
            <p:nvSpPr>
              <p:cNvPr id="12" name="תיבת טקסט 11">
                <a:extLst>
                  <a:ext uri="{FF2B5EF4-FFF2-40B4-BE49-F238E27FC236}">
                    <a16:creationId xmlns:a16="http://schemas.microsoft.com/office/drawing/2014/main" id="{5BA8BDE3-9F03-1F62-A5B9-5FC5B0877558}"/>
                  </a:ext>
                </a:extLst>
              </p:cNvPr>
              <p:cNvSpPr txBox="1">
                <a:spLocks noRot="1" noChangeAspect="1" noMove="1" noResize="1" noEditPoints="1" noAdjustHandles="1" noChangeArrowheads="1" noChangeShapeType="1" noTextEdit="1"/>
              </p:cNvSpPr>
              <p:nvPr/>
            </p:nvSpPr>
            <p:spPr>
              <a:xfrm>
                <a:off x="8007634" y="3933328"/>
                <a:ext cx="1459931" cy="616772"/>
              </a:xfrm>
              <a:prstGeom prst="rect">
                <a:avLst/>
              </a:prstGeom>
              <a:blipFill>
                <a:blip r:embed="rId5"/>
                <a:stretch>
                  <a:fillRect/>
                </a:stretch>
              </a:blipFill>
            </p:spPr>
            <p:txBody>
              <a:bodyPr/>
              <a:lstStyle/>
              <a:p>
                <a:r>
                  <a:rPr lang="he-IL">
                    <a:noFill/>
                  </a:rPr>
                  <a:t> </a:t>
                </a:r>
              </a:p>
            </p:txBody>
          </p:sp>
        </mc:Fallback>
      </mc:AlternateContent>
      <p:sp>
        <p:nvSpPr>
          <p:cNvPr id="13" name="תיבת טקסט 12">
            <a:extLst>
              <a:ext uri="{FF2B5EF4-FFF2-40B4-BE49-F238E27FC236}">
                <a16:creationId xmlns:a16="http://schemas.microsoft.com/office/drawing/2014/main" id="{E39B44F7-5BF5-6135-6CE5-DDA90760A38D}"/>
              </a:ext>
            </a:extLst>
          </p:cNvPr>
          <p:cNvSpPr txBox="1"/>
          <p:nvPr/>
        </p:nvSpPr>
        <p:spPr>
          <a:xfrm>
            <a:off x="8458199" y="1304541"/>
            <a:ext cx="3742267" cy="2228944"/>
          </a:xfrm>
          <a:prstGeom prst="rect">
            <a:avLst/>
          </a:prstGeom>
          <a:noFill/>
        </p:spPr>
        <p:txBody>
          <a:bodyPr wrap="square">
            <a:spAutoFit/>
          </a:bodyPr>
          <a:lstStyle/>
          <a:p>
            <a:pPr>
              <a:lnSpc>
                <a:spcPct val="200000"/>
              </a:lnSpc>
            </a:pPr>
            <a:r>
              <a:rPr lang="en-US" b="1" u="sng" dirty="0">
                <a:solidFill>
                  <a:srgbClr val="002060"/>
                </a:solidFill>
              </a:rPr>
              <a:t>Accuracy is untouched.</a:t>
            </a:r>
          </a:p>
          <a:p>
            <a:pPr>
              <a:lnSpc>
                <a:spcPct val="200000"/>
              </a:lnSpc>
            </a:pPr>
            <a:r>
              <a:rPr lang="en-US" dirty="0">
                <a:solidFill>
                  <a:srgbClr val="002060"/>
                </a:solidFill>
              </a:rPr>
              <a:t>T &gt; 1 → Model is less confident</a:t>
            </a:r>
          </a:p>
          <a:p>
            <a:pPr>
              <a:lnSpc>
                <a:spcPct val="200000"/>
              </a:lnSpc>
            </a:pPr>
            <a:r>
              <a:rPr lang="en-US" dirty="0">
                <a:solidFill>
                  <a:srgbClr val="002060"/>
                </a:solidFill>
              </a:rPr>
              <a:t>T = 1 → Original model confidence.</a:t>
            </a:r>
          </a:p>
          <a:p>
            <a:pPr>
              <a:lnSpc>
                <a:spcPct val="200000"/>
              </a:lnSpc>
            </a:pPr>
            <a:r>
              <a:rPr lang="en-US" dirty="0">
                <a:solidFill>
                  <a:srgbClr val="002060"/>
                </a:solidFill>
              </a:rPr>
              <a:t>T &lt; 1 → Model is more confident</a:t>
            </a:r>
            <a:endParaRPr lang="he-IL" dirty="0"/>
          </a:p>
        </p:txBody>
      </p:sp>
    </p:spTree>
    <p:extLst>
      <p:ext uri="{BB962C8B-B14F-4D97-AF65-F5344CB8AC3E}">
        <p14:creationId xmlns:p14="http://schemas.microsoft.com/office/powerpoint/2010/main" val="117457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A2C3-ED80-685D-A040-531A6073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70089-A5A0-B902-C80A-2EE2DC0ABA49}"/>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5" name="Slide Number Placeholder 4">
            <a:extLst>
              <a:ext uri="{FF2B5EF4-FFF2-40B4-BE49-F238E27FC236}">
                <a16:creationId xmlns:a16="http://schemas.microsoft.com/office/drawing/2014/main" id="{3FB66092-D833-DD30-9E37-B7FA3C049E21}"/>
              </a:ext>
            </a:extLst>
          </p:cNvPr>
          <p:cNvSpPr>
            <a:spLocks noGrp="1"/>
          </p:cNvSpPr>
          <p:nvPr>
            <p:ph type="sldNum" sz="quarter" idx="12"/>
          </p:nvPr>
        </p:nvSpPr>
        <p:spPr/>
        <p:txBody>
          <a:bodyPr/>
          <a:lstStyle/>
          <a:p>
            <a:fld id="{B01D9778-10B4-40FB-B4E4-44FA89A86639}" type="slidenum">
              <a:rPr lang="en-US" smtClean="0"/>
              <a:pPr/>
              <a:t>18</a:t>
            </a:fld>
            <a:endParaRPr lang="en-US"/>
          </a:p>
        </p:txBody>
      </p:sp>
      <p:sp>
        <p:nvSpPr>
          <p:cNvPr id="9" name="Content Placeholder 2">
            <a:extLst>
              <a:ext uri="{FF2B5EF4-FFF2-40B4-BE49-F238E27FC236}">
                <a16:creationId xmlns:a16="http://schemas.microsoft.com/office/drawing/2014/main" id="{96DBF94D-9435-94A9-B7E0-8CD2179F8E92}"/>
              </a:ext>
            </a:extLst>
          </p:cNvPr>
          <p:cNvSpPr>
            <a:spLocks noGrp="1"/>
          </p:cNvSpPr>
          <p:nvPr>
            <p:ph idx="1"/>
          </p:nvPr>
        </p:nvSpPr>
        <p:spPr>
          <a:xfrm>
            <a:off x="609600" y="1600201"/>
            <a:ext cx="10972800" cy="4525963"/>
          </a:xfrm>
        </p:spPr>
        <p:txBody>
          <a:bodyPr>
            <a:normAutofit fontScale="77500" lnSpcReduction="20000"/>
          </a:bodyPr>
          <a:lstStyle/>
          <a:p>
            <a:pPr>
              <a:lnSpc>
                <a:spcPct val="300000"/>
              </a:lnSpc>
            </a:pPr>
            <a:r>
              <a:rPr lang="en-US" dirty="0">
                <a:solidFill>
                  <a:schemeClr val="bg1">
                    <a:lumMod val="65000"/>
                  </a:schemeClr>
                </a:solidFill>
              </a:rPr>
              <a:t>Background, Project goal and literature survey </a:t>
            </a:r>
          </a:p>
          <a:p>
            <a:pPr>
              <a:lnSpc>
                <a:spcPct val="300000"/>
              </a:lnSpc>
            </a:pPr>
            <a:r>
              <a:rPr lang="en-US" dirty="0">
                <a:solidFill>
                  <a:srgbClr val="002060"/>
                </a:solidFill>
              </a:rPr>
              <a:t>Problem reproduction</a:t>
            </a:r>
          </a:p>
          <a:p>
            <a:pPr>
              <a:lnSpc>
                <a:spcPct val="300000"/>
              </a:lnSpc>
            </a:pPr>
            <a:r>
              <a:rPr lang="en-US" dirty="0">
                <a:solidFill>
                  <a:schemeClr val="bg1">
                    <a:lumMod val="65000"/>
                  </a:schemeClr>
                </a:solidFill>
              </a:rPr>
              <a:t>Calibration for audio classification network</a:t>
            </a:r>
          </a:p>
          <a:p>
            <a:pPr>
              <a:lnSpc>
                <a:spcPct val="300000"/>
              </a:lnSpc>
            </a:pPr>
            <a:r>
              <a:rPr lang="en-US" dirty="0">
                <a:solidFill>
                  <a:schemeClr val="bg1">
                    <a:lumMod val="65000"/>
                  </a:schemeClr>
                </a:solidFill>
              </a:rPr>
              <a:t>Conclusions</a:t>
            </a:r>
            <a:endParaRPr lang="he-IL" dirty="0">
              <a:solidFill>
                <a:schemeClr val="bg1">
                  <a:lumMod val="65000"/>
                </a:schemeClr>
              </a:solidFill>
            </a:endParaRPr>
          </a:p>
        </p:txBody>
      </p:sp>
    </p:spTree>
    <p:extLst>
      <p:ext uri="{BB962C8B-B14F-4D97-AF65-F5344CB8AC3E}">
        <p14:creationId xmlns:p14="http://schemas.microsoft.com/office/powerpoint/2010/main" val="3931879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CE47A-9111-DDF6-FD6C-13E482C3C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26FF2-6790-4E67-BC31-29BC8FBDE676}"/>
              </a:ext>
            </a:extLst>
          </p:cNvPr>
          <p:cNvSpPr>
            <a:spLocks noGrp="1"/>
          </p:cNvSpPr>
          <p:nvPr>
            <p:ph type="title"/>
          </p:nvPr>
        </p:nvSpPr>
        <p:spPr/>
        <p:txBody>
          <a:bodyPr/>
          <a:lstStyle/>
          <a:p>
            <a:r>
              <a:rPr lang="en-US" dirty="0">
                <a:solidFill>
                  <a:srgbClr val="002060"/>
                </a:solidFill>
              </a:rPr>
              <a:t>Method of Work</a:t>
            </a:r>
            <a:endParaRPr lang="he-IL" dirty="0">
              <a:solidFill>
                <a:srgbClr val="002060"/>
              </a:solidFill>
            </a:endParaRPr>
          </a:p>
        </p:txBody>
      </p:sp>
      <p:sp>
        <p:nvSpPr>
          <p:cNvPr id="5" name="Slide Number Placeholder 4">
            <a:extLst>
              <a:ext uri="{FF2B5EF4-FFF2-40B4-BE49-F238E27FC236}">
                <a16:creationId xmlns:a16="http://schemas.microsoft.com/office/drawing/2014/main" id="{491D0643-DBEB-3916-AB26-1102941BCA7B}"/>
              </a:ext>
            </a:extLst>
          </p:cNvPr>
          <p:cNvSpPr>
            <a:spLocks noGrp="1"/>
          </p:cNvSpPr>
          <p:nvPr>
            <p:ph type="sldNum" sz="quarter" idx="12"/>
          </p:nvPr>
        </p:nvSpPr>
        <p:spPr/>
        <p:txBody>
          <a:bodyPr/>
          <a:lstStyle/>
          <a:p>
            <a:fld id="{B01D9778-10B4-40FB-B4E4-44FA89A86639}" type="slidenum">
              <a:rPr lang="en-US" smtClean="0"/>
              <a:pPr/>
              <a:t>19</a:t>
            </a:fld>
            <a:endParaRPr lang="en-US"/>
          </a:p>
        </p:txBody>
      </p:sp>
      <p:sp>
        <p:nvSpPr>
          <p:cNvPr id="24" name="מלבן 23">
            <a:extLst>
              <a:ext uri="{FF2B5EF4-FFF2-40B4-BE49-F238E27FC236}">
                <a16:creationId xmlns:a16="http://schemas.microsoft.com/office/drawing/2014/main" id="{89B81436-389F-E711-5F5A-7C96B346A3C1}"/>
              </a:ext>
            </a:extLst>
          </p:cNvPr>
          <p:cNvSpPr/>
          <p:nvPr/>
        </p:nvSpPr>
        <p:spPr>
          <a:xfrm>
            <a:off x="3657600" y="2152129"/>
            <a:ext cx="1472184"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DNN Training</a:t>
            </a:r>
            <a:endParaRPr lang="he-IL" dirty="0"/>
          </a:p>
        </p:txBody>
      </p:sp>
      <p:sp>
        <p:nvSpPr>
          <p:cNvPr id="25" name="מלבן 24">
            <a:extLst>
              <a:ext uri="{FF2B5EF4-FFF2-40B4-BE49-F238E27FC236}">
                <a16:creationId xmlns:a16="http://schemas.microsoft.com/office/drawing/2014/main" id="{AD7C5A88-6B96-8D71-B2BE-695F7D4FD512}"/>
              </a:ext>
            </a:extLst>
          </p:cNvPr>
          <p:cNvSpPr/>
          <p:nvPr/>
        </p:nvSpPr>
        <p:spPr>
          <a:xfrm>
            <a:off x="6562344" y="2152129"/>
            <a:ext cx="1472184" cy="1179576"/>
          </a:xfrm>
          <a:prstGeom prst="rect">
            <a:avLst/>
          </a:prstGeom>
          <a:solidFill>
            <a:srgbClr val="00B05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Calibration</a:t>
            </a:r>
            <a:endParaRPr lang="he-IL" dirty="0"/>
          </a:p>
        </p:txBody>
      </p:sp>
      <p:cxnSp>
        <p:nvCxnSpPr>
          <p:cNvPr id="26" name="מחבר חץ ישר 25">
            <a:extLst>
              <a:ext uri="{FF2B5EF4-FFF2-40B4-BE49-F238E27FC236}">
                <a16:creationId xmlns:a16="http://schemas.microsoft.com/office/drawing/2014/main" id="{A508219E-69EA-920B-D367-85AFBCBCD0BB}"/>
              </a:ext>
            </a:extLst>
          </p:cNvPr>
          <p:cNvCxnSpPr>
            <a:cxnSpLocks/>
            <a:endCxn id="24" idx="1"/>
          </p:cNvCxnSpPr>
          <p:nvPr/>
        </p:nvCxnSpPr>
        <p:spPr>
          <a:xfrm flipV="1">
            <a:off x="3002280" y="2741917"/>
            <a:ext cx="655320" cy="137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מחבר חץ ישר 26">
            <a:extLst>
              <a:ext uri="{FF2B5EF4-FFF2-40B4-BE49-F238E27FC236}">
                <a16:creationId xmlns:a16="http://schemas.microsoft.com/office/drawing/2014/main" id="{CA58AB57-E9D1-5CEE-9F53-624C013F1ECB}"/>
              </a:ext>
            </a:extLst>
          </p:cNvPr>
          <p:cNvCxnSpPr>
            <a:cxnSpLocks/>
            <a:stCxn id="24" idx="3"/>
            <a:endCxn id="25" idx="1"/>
          </p:cNvCxnSpPr>
          <p:nvPr/>
        </p:nvCxnSpPr>
        <p:spPr>
          <a:xfrm>
            <a:off x="5129784" y="2741917"/>
            <a:ext cx="14325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תיבת טקסט 27">
            <a:extLst>
              <a:ext uri="{FF2B5EF4-FFF2-40B4-BE49-F238E27FC236}">
                <a16:creationId xmlns:a16="http://schemas.microsoft.com/office/drawing/2014/main" id="{145C68F8-08AA-9767-0A43-65DAD2C101AE}"/>
              </a:ext>
            </a:extLst>
          </p:cNvPr>
          <p:cNvSpPr txBox="1"/>
          <p:nvPr/>
        </p:nvSpPr>
        <p:spPr>
          <a:xfrm>
            <a:off x="1594104" y="2557251"/>
            <a:ext cx="1325880" cy="369332"/>
          </a:xfrm>
          <a:prstGeom prst="rect">
            <a:avLst/>
          </a:prstGeom>
          <a:noFill/>
        </p:spPr>
        <p:txBody>
          <a:bodyPr wrap="square">
            <a:spAutoFit/>
          </a:bodyPr>
          <a:lstStyle/>
          <a:p>
            <a:pPr algn="ctr"/>
            <a:r>
              <a:rPr lang="en-US" dirty="0"/>
              <a:t>Audio DB</a:t>
            </a:r>
            <a:endParaRPr lang="he-IL" dirty="0"/>
          </a:p>
        </p:txBody>
      </p:sp>
      <p:sp>
        <p:nvSpPr>
          <p:cNvPr id="29" name="תיבת טקסט 28">
            <a:extLst>
              <a:ext uri="{FF2B5EF4-FFF2-40B4-BE49-F238E27FC236}">
                <a16:creationId xmlns:a16="http://schemas.microsoft.com/office/drawing/2014/main" id="{F49A6990-4A2E-33EF-72B0-6E9E0BED08A2}"/>
              </a:ext>
            </a:extLst>
          </p:cNvPr>
          <p:cNvSpPr txBox="1"/>
          <p:nvPr/>
        </p:nvSpPr>
        <p:spPr>
          <a:xfrm>
            <a:off x="1214628" y="1383771"/>
            <a:ext cx="1325880" cy="369332"/>
          </a:xfrm>
          <a:prstGeom prst="rect">
            <a:avLst/>
          </a:prstGeom>
          <a:noFill/>
        </p:spPr>
        <p:txBody>
          <a:bodyPr wrap="square">
            <a:spAutoFit/>
          </a:bodyPr>
          <a:lstStyle/>
          <a:p>
            <a:pPr algn="ctr"/>
            <a:r>
              <a:rPr lang="en-US" b="1" u="sng" dirty="0"/>
              <a:t>Training</a:t>
            </a:r>
            <a:endParaRPr lang="he-IL" b="1" u="sng" dirty="0"/>
          </a:p>
        </p:txBody>
      </p:sp>
      <p:sp>
        <p:nvSpPr>
          <p:cNvPr id="30" name="תיבת טקסט 29">
            <a:extLst>
              <a:ext uri="{FF2B5EF4-FFF2-40B4-BE49-F238E27FC236}">
                <a16:creationId xmlns:a16="http://schemas.microsoft.com/office/drawing/2014/main" id="{9BB37F13-9EBD-D398-B419-188862AAE268}"/>
              </a:ext>
            </a:extLst>
          </p:cNvPr>
          <p:cNvSpPr txBox="1"/>
          <p:nvPr/>
        </p:nvSpPr>
        <p:spPr>
          <a:xfrm>
            <a:off x="5129784" y="2029959"/>
            <a:ext cx="1379220" cy="646331"/>
          </a:xfrm>
          <a:prstGeom prst="rect">
            <a:avLst/>
          </a:prstGeom>
          <a:noFill/>
        </p:spPr>
        <p:txBody>
          <a:bodyPr wrap="square">
            <a:spAutoFit/>
          </a:bodyPr>
          <a:lstStyle/>
          <a:p>
            <a:pPr algn="ctr"/>
            <a:r>
              <a:rPr lang="en-US" dirty="0"/>
              <a:t>Uncalibrated labels</a:t>
            </a:r>
            <a:endParaRPr lang="he-IL" dirty="0"/>
          </a:p>
        </p:txBody>
      </p:sp>
      <p:sp>
        <p:nvSpPr>
          <p:cNvPr id="31" name="תיבת טקסט 30">
            <a:extLst>
              <a:ext uri="{FF2B5EF4-FFF2-40B4-BE49-F238E27FC236}">
                <a16:creationId xmlns:a16="http://schemas.microsoft.com/office/drawing/2014/main" id="{91B50F06-406C-2033-AC06-79A6F104FFA5}"/>
              </a:ext>
            </a:extLst>
          </p:cNvPr>
          <p:cNvSpPr txBox="1"/>
          <p:nvPr/>
        </p:nvSpPr>
        <p:spPr>
          <a:xfrm>
            <a:off x="8602980" y="2425609"/>
            <a:ext cx="1379220" cy="646331"/>
          </a:xfrm>
          <a:prstGeom prst="rect">
            <a:avLst/>
          </a:prstGeom>
          <a:noFill/>
        </p:spPr>
        <p:txBody>
          <a:bodyPr wrap="square">
            <a:spAutoFit/>
          </a:bodyPr>
          <a:lstStyle/>
          <a:p>
            <a:pPr algn="ctr"/>
            <a:r>
              <a:rPr lang="en-US" dirty="0"/>
              <a:t>Calibrated Model</a:t>
            </a:r>
            <a:endParaRPr lang="he-IL" dirty="0"/>
          </a:p>
        </p:txBody>
      </p:sp>
      <p:cxnSp>
        <p:nvCxnSpPr>
          <p:cNvPr id="32" name="מחבר חץ ישר 31">
            <a:extLst>
              <a:ext uri="{FF2B5EF4-FFF2-40B4-BE49-F238E27FC236}">
                <a16:creationId xmlns:a16="http://schemas.microsoft.com/office/drawing/2014/main" id="{ED9D2D76-3BFE-48E8-2BB2-AF2B3D956EB0}"/>
              </a:ext>
            </a:extLst>
          </p:cNvPr>
          <p:cNvCxnSpPr>
            <a:cxnSpLocks/>
            <a:stCxn id="25" idx="3"/>
            <a:endCxn id="31" idx="1"/>
          </p:cNvCxnSpPr>
          <p:nvPr/>
        </p:nvCxnSpPr>
        <p:spPr>
          <a:xfrm>
            <a:off x="8034528" y="2741917"/>
            <a:ext cx="568452" cy="68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תיבת טקסט 32">
            <a:extLst>
              <a:ext uri="{FF2B5EF4-FFF2-40B4-BE49-F238E27FC236}">
                <a16:creationId xmlns:a16="http://schemas.microsoft.com/office/drawing/2014/main" id="{93C7E90B-CAF5-C77A-C954-F62871F0C142}"/>
              </a:ext>
            </a:extLst>
          </p:cNvPr>
          <p:cNvSpPr txBox="1"/>
          <p:nvPr/>
        </p:nvSpPr>
        <p:spPr>
          <a:xfrm>
            <a:off x="1214628" y="4864587"/>
            <a:ext cx="1325880" cy="369332"/>
          </a:xfrm>
          <a:prstGeom prst="rect">
            <a:avLst/>
          </a:prstGeom>
          <a:noFill/>
        </p:spPr>
        <p:txBody>
          <a:bodyPr wrap="square">
            <a:spAutoFit/>
          </a:bodyPr>
          <a:lstStyle/>
          <a:p>
            <a:pPr algn="ctr"/>
            <a:r>
              <a:rPr lang="en-US" b="1" u="sng" dirty="0"/>
              <a:t>Inference</a:t>
            </a:r>
            <a:endParaRPr lang="he-IL" b="1" u="sng" dirty="0"/>
          </a:p>
        </p:txBody>
      </p:sp>
      <p:cxnSp>
        <p:nvCxnSpPr>
          <p:cNvPr id="34" name="מחבר ישר 33">
            <a:extLst>
              <a:ext uri="{FF2B5EF4-FFF2-40B4-BE49-F238E27FC236}">
                <a16:creationId xmlns:a16="http://schemas.microsoft.com/office/drawing/2014/main" id="{C923D402-1F82-E5D0-D0A0-3D3276F8E693}"/>
              </a:ext>
            </a:extLst>
          </p:cNvPr>
          <p:cNvCxnSpPr/>
          <p:nvPr/>
        </p:nvCxnSpPr>
        <p:spPr>
          <a:xfrm>
            <a:off x="1063752" y="4378693"/>
            <a:ext cx="107533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מלבן 34">
            <a:extLst>
              <a:ext uri="{FF2B5EF4-FFF2-40B4-BE49-F238E27FC236}">
                <a16:creationId xmlns:a16="http://schemas.microsoft.com/office/drawing/2014/main" id="{8A50CA36-3BC2-A2C4-9C07-947E41A74001}"/>
              </a:ext>
            </a:extLst>
          </p:cNvPr>
          <p:cNvSpPr/>
          <p:nvPr/>
        </p:nvSpPr>
        <p:spPr>
          <a:xfrm>
            <a:off x="3657600" y="5552173"/>
            <a:ext cx="1472184"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Calibrated Model</a:t>
            </a:r>
            <a:endParaRPr lang="he-IL" dirty="0"/>
          </a:p>
        </p:txBody>
      </p:sp>
      <p:cxnSp>
        <p:nvCxnSpPr>
          <p:cNvPr id="36" name="מחבר חץ ישר 35">
            <a:extLst>
              <a:ext uri="{FF2B5EF4-FFF2-40B4-BE49-F238E27FC236}">
                <a16:creationId xmlns:a16="http://schemas.microsoft.com/office/drawing/2014/main" id="{AF9472CA-25F8-D1BC-CA4E-4517AFCF5A6C}"/>
              </a:ext>
            </a:extLst>
          </p:cNvPr>
          <p:cNvCxnSpPr>
            <a:cxnSpLocks/>
            <a:stCxn id="37" idx="3"/>
            <a:endCxn id="35" idx="1"/>
          </p:cNvCxnSpPr>
          <p:nvPr/>
        </p:nvCxnSpPr>
        <p:spPr>
          <a:xfrm>
            <a:off x="2919984" y="6141961"/>
            <a:ext cx="7376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תיבת טקסט 36">
            <a:extLst>
              <a:ext uri="{FF2B5EF4-FFF2-40B4-BE49-F238E27FC236}">
                <a16:creationId xmlns:a16="http://schemas.microsoft.com/office/drawing/2014/main" id="{21203CA9-7F8D-EB1D-5F03-E965C85617CB}"/>
              </a:ext>
            </a:extLst>
          </p:cNvPr>
          <p:cNvSpPr txBox="1"/>
          <p:nvPr/>
        </p:nvSpPr>
        <p:spPr>
          <a:xfrm>
            <a:off x="1447800" y="5957295"/>
            <a:ext cx="1472184" cy="369332"/>
          </a:xfrm>
          <a:prstGeom prst="rect">
            <a:avLst/>
          </a:prstGeom>
          <a:noFill/>
        </p:spPr>
        <p:txBody>
          <a:bodyPr wrap="square">
            <a:spAutoFit/>
          </a:bodyPr>
          <a:lstStyle/>
          <a:p>
            <a:pPr algn="ctr"/>
            <a:r>
              <a:rPr lang="en-US" dirty="0"/>
              <a:t>Data Sample</a:t>
            </a:r>
            <a:endParaRPr lang="he-IL" dirty="0"/>
          </a:p>
        </p:txBody>
      </p:sp>
      <p:cxnSp>
        <p:nvCxnSpPr>
          <p:cNvPr id="38" name="מחבר חץ ישר 37">
            <a:extLst>
              <a:ext uri="{FF2B5EF4-FFF2-40B4-BE49-F238E27FC236}">
                <a16:creationId xmlns:a16="http://schemas.microsoft.com/office/drawing/2014/main" id="{CE828AEC-4FE5-493E-7093-D0778FB29E13}"/>
              </a:ext>
            </a:extLst>
          </p:cNvPr>
          <p:cNvCxnSpPr>
            <a:cxnSpLocks/>
            <a:stCxn id="35" idx="3"/>
            <a:endCxn id="39" idx="1"/>
          </p:cNvCxnSpPr>
          <p:nvPr/>
        </p:nvCxnSpPr>
        <p:spPr>
          <a:xfrm>
            <a:off x="5129784" y="6141961"/>
            <a:ext cx="7376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9" name="תיבת טקסט 38">
            <a:extLst>
              <a:ext uri="{FF2B5EF4-FFF2-40B4-BE49-F238E27FC236}">
                <a16:creationId xmlns:a16="http://schemas.microsoft.com/office/drawing/2014/main" id="{F5BEC88F-F4FC-B5CE-A883-E8A1773FC713}"/>
              </a:ext>
            </a:extLst>
          </p:cNvPr>
          <p:cNvSpPr txBox="1"/>
          <p:nvPr/>
        </p:nvSpPr>
        <p:spPr>
          <a:xfrm>
            <a:off x="5867400" y="5957295"/>
            <a:ext cx="1325880" cy="369332"/>
          </a:xfrm>
          <a:prstGeom prst="rect">
            <a:avLst/>
          </a:prstGeom>
          <a:noFill/>
        </p:spPr>
        <p:txBody>
          <a:bodyPr wrap="square">
            <a:spAutoFit/>
          </a:bodyPr>
          <a:lstStyle/>
          <a:p>
            <a:pPr algn="ctr"/>
            <a:r>
              <a:rPr lang="en-US" dirty="0"/>
              <a:t>Label</a:t>
            </a:r>
            <a:endParaRPr lang="he-IL" dirty="0"/>
          </a:p>
        </p:txBody>
      </p:sp>
      <p:cxnSp>
        <p:nvCxnSpPr>
          <p:cNvPr id="40" name="מחבר: מרפקי 39">
            <a:extLst>
              <a:ext uri="{FF2B5EF4-FFF2-40B4-BE49-F238E27FC236}">
                <a16:creationId xmlns:a16="http://schemas.microsoft.com/office/drawing/2014/main" id="{D7C2A1ED-9B03-1D81-907A-37FD410DB30A}"/>
              </a:ext>
            </a:extLst>
          </p:cNvPr>
          <p:cNvCxnSpPr>
            <a:cxnSpLocks/>
            <a:stCxn id="31" idx="2"/>
            <a:endCxn id="35" idx="0"/>
          </p:cNvCxnSpPr>
          <p:nvPr/>
        </p:nvCxnSpPr>
        <p:spPr>
          <a:xfrm rot="5400000">
            <a:off x="5603025" y="1862607"/>
            <a:ext cx="2480233" cy="4898898"/>
          </a:xfrm>
          <a:prstGeom prst="bentConnector3">
            <a:avLst>
              <a:gd name="adj1" fmla="val 41520"/>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52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88073-9625-9571-86A8-5A2833BDE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AFABE-7A45-EF90-5BC6-70D393B32812}"/>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7E2BB77F-AB97-FD76-F103-82A7E0DE6F26}"/>
              </a:ext>
            </a:extLst>
          </p:cNvPr>
          <p:cNvSpPr>
            <a:spLocks noGrp="1"/>
          </p:cNvSpPr>
          <p:nvPr>
            <p:ph idx="1"/>
          </p:nvPr>
        </p:nvSpPr>
        <p:spPr/>
        <p:txBody>
          <a:bodyPr>
            <a:normAutofit fontScale="77500" lnSpcReduction="20000"/>
          </a:bodyPr>
          <a:lstStyle/>
          <a:p>
            <a:pPr>
              <a:lnSpc>
                <a:spcPct val="300000"/>
              </a:lnSpc>
            </a:pPr>
            <a:r>
              <a:rPr lang="en-US" dirty="0">
                <a:solidFill>
                  <a:srgbClr val="002060"/>
                </a:solidFill>
              </a:rPr>
              <a:t>Background, Project goal and literature survey </a:t>
            </a:r>
          </a:p>
          <a:p>
            <a:pPr>
              <a:lnSpc>
                <a:spcPct val="300000"/>
              </a:lnSpc>
            </a:pPr>
            <a:r>
              <a:rPr lang="en-US" dirty="0">
                <a:solidFill>
                  <a:srgbClr val="002060"/>
                </a:solidFill>
              </a:rPr>
              <a:t>Problem reproduction</a:t>
            </a:r>
          </a:p>
          <a:p>
            <a:pPr>
              <a:lnSpc>
                <a:spcPct val="300000"/>
              </a:lnSpc>
            </a:pPr>
            <a:r>
              <a:rPr lang="en-US" dirty="0">
                <a:solidFill>
                  <a:srgbClr val="002060"/>
                </a:solidFill>
              </a:rPr>
              <a:t>Calibration for audio classification network</a:t>
            </a:r>
          </a:p>
          <a:p>
            <a:pPr>
              <a:lnSpc>
                <a:spcPct val="300000"/>
              </a:lnSpc>
            </a:pPr>
            <a:r>
              <a:rPr lang="en-US" dirty="0">
                <a:solidFill>
                  <a:srgbClr val="002060"/>
                </a:solidFill>
              </a:rPr>
              <a:t>Conclusions</a:t>
            </a:r>
            <a:endParaRPr lang="he-IL" dirty="0">
              <a:solidFill>
                <a:srgbClr val="002060"/>
              </a:solidFill>
            </a:endParaRPr>
          </a:p>
        </p:txBody>
      </p:sp>
      <p:sp>
        <p:nvSpPr>
          <p:cNvPr id="5" name="Slide Number Placeholder 4">
            <a:extLst>
              <a:ext uri="{FF2B5EF4-FFF2-40B4-BE49-F238E27FC236}">
                <a16:creationId xmlns:a16="http://schemas.microsoft.com/office/drawing/2014/main" id="{8C0D3D15-39B8-4092-804D-EC118BFABDF7}"/>
              </a:ext>
            </a:extLst>
          </p:cNvPr>
          <p:cNvSpPr>
            <a:spLocks noGrp="1"/>
          </p:cNvSpPr>
          <p:nvPr>
            <p:ph type="sldNum" sz="quarter" idx="12"/>
          </p:nvPr>
        </p:nvSpPr>
        <p:spPr/>
        <p:txBody>
          <a:bodyPr/>
          <a:lstStyle/>
          <a:p>
            <a:fld id="{B01D9778-10B4-40FB-B4E4-44FA89A86639}" type="slidenum">
              <a:rPr lang="en-US" smtClean="0"/>
              <a:pPr/>
              <a:t>2</a:t>
            </a:fld>
            <a:endParaRPr lang="en-US"/>
          </a:p>
        </p:txBody>
      </p:sp>
    </p:spTree>
    <p:extLst>
      <p:ext uri="{BB962C8B-B14F-4D97-AF65-F5344CB8AC3E}">
        <p14:creationId xmlns:p14="http://schemas.microsoft.com/office/powerpoint/2010/main" val="3631084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2FA3B-D90A-2ABB-B1FA-A44DB002F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E620E-E989-EC74-B517-7DE46528C588}"/>
              </a:ext>
            </a:extLst>
          </p:cNvPr>
          <p:cNvSpPr>
            <a:spLocks noGrp="1"/>
          </p:cNvSpPr>
          <p:nvPr>
            <p:ph type="title"/>
          </p:nvPr>
        </p:nvSpPr>
        <p:spPr>
          <a:xfrm>
            <a:off x="609600" y="435305"/>
            <a:ext cx="10972800" cy="1143000"/>
          </a:xfrm>
        </p:spPr>
        <p:txBody>
          <a:bodyPr>
            <a:normAutofit/>
          </a:bodyPr>
          <a:lstStyle/>
          <a:p>
            <a:r>
              <a:rPr lang="en-US" dirty="0">
                <a:solidFill>
                  <a:srgbClr val="002060"/>
                </a:solidFill>
              </a:rPr>
              <a:t>Reproducing the Problem</a:t>
            </a:r>
            <a:endParaRPr lang="he-IL" dirty="0">
              <a:solidFill>
                <a:srgbClr val="002060"/>
              </a:solidFill>
            </a:endParaRPr>
          </a:p>
        </p:txBody>
      </p:sp>
      <p:sp>
        <p:nvSpPr>
          <p:cNvPr id="3" name="Content Placeholder 2">
            <a:extLst>
              <a:ext uri="{FF2B5EF4-FFF2-40B4-BE49-F238E27FC236}">
                <a16:creationId xmlns:a16="http://schemas.microsoft.com/office/drawing/2014/main" id="{FFCEA7CA-61D3-4229-08CB-D489B58B019C}"/>
              </a:ext>
            </a:extLst>
          </p:cNvPr>
          <p:cNvSpPr>
            <a:spLocks noGrp="1"/>
          </p:cNvSpPr>
          <p:nvPr>
            <p:ph idx="1"/>
          </p:nvPr>
        </p:nvSpPr>
        <p:spPr>
          <a:xfrm>
            <a:off x="381000" y="1752600"/>
            <a:ext cx="10972800" cy="4419600"/>
          </a:xfrm>
        </p:spPr>
        <p:txBody>
          <a:bodyPr>
            <a:normAutofit/>
          </a:bodyPr>
          <a:lstStyle/>
          <a:p>
            <a:pPr>
              <a:lnSpc>
                <a:spcPct val="200000"/>
              </a:lnSpc>
            </a:pPr>
            <a:r>
              <a:rPr lang="en-US" dirty="0">
                <a:solidFill>
                  <a:srgbClr val="002060"/>
                </a:solidFill>
              </a:rPr>
              <a:t>(Guo et al., 2017) achieved an uncalibrated ECE of 10-16% on the CIFAR-100 dataset*.</a:t>
            </a:r>
          </a:p>
          <a:p>
            <a:pPr>
              <a:lnSpc>
                <a:spcPct val="200000"/>
              </a:lnSpc>
            </a:pPr>
            <a:r>
              <a:rPr lang="en-US" dirty="0">
                <a:solidFill>
                  <a:srgbClr val="002060"/>
                </a:solidFill>
              </a:rPr>
              <a:t>We selected </a:t>
            </a:r>
            <a:r>
              <a:rPr lang="en-US" dirty="0" err="1">
                <a:solidFill>
                  <a:srgbClr val="002060"/>
                </a:solidFill>
              </a:rPr>
              <a:t>DenseNet</a:t>
            </a:r>
            <a:r>
              <a:rPr lang="en-US" dirty="0">
                <a:solidFill>
                  <a:srgbClr val="002060"/>
                </a:solidFill>
              </a:rPr>
              <a:t> and used Calibration Network package to reproduce the problem**.</a:t>
            </a:r>
          </a:p>
        </p:txBody>
      </p:sp>
      <p:sp>
        <p:nvSpPr>
          <p:cNvPr id="5" name="Slide Number Placeholder 4">
            <a:extLst>
              <a:ext uri="{FF2B5EF4-FFF2-40B4-BE49-F238E27FC236}">
                <a16:creationId xmlns:a16="http://schemas.microsoft.com/office/drawing/2014/main" id="{CDDC7BB1-D1A9-4352-460E-284063A7DF93}"/>
              </a:ext>
            </a:extLst>
          </p:cNvPr>
          <p:cNvSpPr>
            <a:spLocks noGrp="1"/>
          </p:cNvSpPr>
          <p:nvPr>
            <p:ph type="sldNum" sz="quarter" idx="12"/>
          </p:nvPr>
        </p:nvSpPr>
        <p:spPr/>
        <p:txBody>
          <a:bodyPr/>
          <a:lstStyle/>
          <a:p>
            <a:fld id="{B01D9778-10B4-40FB-B4E4-44FA89A86639}" type="slidenum">
              <a:rPr lang="en-US" smtClean="0"/>
              <a:pPr/>
              <a:t>20</a:t>
            </a:fld>
            <a:endParaRPr lang="en-US"/>
          </a:p>
        </p:txBody>
      </p:sp>
      <p:sp>
        <p:nvSpPr>
          <p:cNvPr id="4" name="תיבת טקסט 3">
            <a:extLst>
              <a:ext uri="{FF2B5EF4-FFF2-40B4-BE49-F238E27FC236}">
                <a16:creationId xmlns:a16="http://schemas.microsoft.com/office/drawing/2014/main" id="{F55BB71D-3CF0-A108-D1BD-8728FE8DFF0E}"/>
              </a:ext>
            </a:extLst>
          </p:cNvPr>
          <p:cNvSpPr txBox="1"/>
          <p:nvPr/>
        </p:nvSpPr>
        <p:spPr>
          <a:xfrm>
            <a:off x="5793047" y="6335889"/>
            <a:ext cx="2550122" cy="369332"/>
          </a:xfrm>
          <a:prstGeom prst="rect">
            <a:avLst/>
          </a:prstGeom>
          <a:noFill/>
        </p:spPr>
        <p:txBody>
          <a:bodyPr wrap="none" rtlCol="1">
            <a:spAutoFit/>
          </a:bodyPr>
          <a:lstStyle/>
          <a:p>
            <a:r>
              <a:rPr lang="en-US" dirty="0">
                <a:solidFill>
                  <a:srgbClr val="002060"/>
                </a:solidFill>
              </a:rPr>
              <a:t>*Guo, Chuan, et al., 2017</a:t>
            </a:r>
            <a:endParaRPr lang="he-IL" dirty="0">
              <a:highlight>
                <a:srgbClr val="FFFF00"/>
              </a:highlight>
            </a:endParaRPr>
          </a:p>
        </p:txBody>
      </p:sp>
      <p:sp>
        <p:nvSpPr>
          <p:cNvPr id="6" name="תיבת טקסט 5">
            <a:extLst>
              <a:ext uri="{FF2B5EF4-FFF2-40B4-BE49-F238E27FC236}">
                <a16:creationId xmlns:a16="http://schemas.microsoft.com/office/drawing/2014/main" id="{19DAADD7-480A-1F92-08C3-811EAFCADAF1}"/>
              </a:ext>
            </a:extLst>
          </p:cNvPr>
          <p:cNvSpPr txBox="1"/>
          <p:nvPr/>
        </p:nvSpPr>
        <p:spPr>
          <a:xfrm>
            <a:off x="3065092" y="6346495"/>
            <a:ext cx="2333524" cy="369332"/>
          </a:xfrm>
          <a:prstGeom prst="rect">
            <a:avLst/>
          </a:prstGeom>
          <a:noFill/>
        </p:spPr>
        <p:txBody>
          <a:bodyPr wrap="none" rtlCol="1">
            <a:spAutoFit/>
          </a:bodyPr>
          <a:lstStyle/>
          <a:p>
            <a:r>
              <a:rPr lang="en-US" dirty="0">
                <a:solidFill>
                  <a:srgbClr val="002060"/>
                </a:solidFill>
              </a:rPr>
              <a:t>**</a:t>
            </a:r>
            <a:r>
              <a:rPr lang="en-US" dirty="0" err="1">
                <a:solidFill>
                  <a:srgbClr val="002060"/>
                </a:solidFill>
              </a:rPr>
              <a:t>Küppers</a:t>
            </a:r>
            <a:r>
              <a:rPr lang="en-US" dirty="0">
                <a:solidFill>
                  <a:srgbClr val="002060"/>
                </a:solidFill>
              </a:rPr>
              <a:t>, et al., 2022</a:t>
            </a:r>
            <a:endParaRPr lang="he-IL" dirty="0">
              <a:highlight>
                <a:srgbClr val="FFFF00"/>
              </a:highlight>
            </a:endParaRPr>
          </a:p>
        </p:txBody>
      </p:sp>
    </p:spTree>
    <p:extLst>
      <p:ext uri="{BB962C8B-B14F-4D97-AF65-F5344CB8AC3E}">
        <p14:creationId xmlns:p14="http://schemas.microsoft.com/office/powerpoint/2010/main" val="2166794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71797-05A0-3DC3-2B7D-D4B2154EE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18BAE-4D59-8F9A-7926-A7A9C8D48055}"/>
              </a:ext>
            </a:extLst>
          </p:cNvPr>
          <p:cNvSpPr>
            <a:spLocks noGrp="1"/>
          </p:cNvSpPr>
          <p:nvPr>
            <p:ph type="title"/>
          </p:nvPr>
        </p:nvSpPr>
        <p:spPr>
          <a:xfrm>
            <a:off x="609600" y="31805"/>
            <a:ext cx="10972800" cy="1143000"/>
          </a:xfrm>
        </p:spPr>
        <p:txBody>
          <a:bodyPr>
            <a:normAutofit/>
          </a:bodyPr>
          <a:lstStyle/>
          <a:p>
            <a:r>
              <a:rPr lang="en-US" dirty="0">
                <a:solidFill>
                  <a:srgbClr val="002060"/>
                </a:solidFill>
              </a:rPr>
              <a:t>Reproducing the Problem</a:t>
            </a:r>
            <a:endParaRPr lang="he-IL" dirty="0">
              <a:solidFill>
                <a:srgbClr val="002060"/>
              </a:solidFill>
            </a:endParaRPr>
          </a:p>
        </p:txBody>
      </p:sp>
      <p:sp>
        <p:nvSpPr>
          <p:cNvPr id="5" name="Slide Number Placeholder 4">
            <a:extLst>
              <a:ext uri="{FF2B5EF4-FFF2-40B4-BE49-F238E27FC236}">
                <a16:creationId xmlns:a16="http://schemas.microsoft.com/office/drawing/2014/main" id="{E37E40D3-7C42-077F-6C6A-6F84F1563EE9}"/>
              </a:ext>
            </a:extLst>
          </p:cNvPr>
          <p:cNvSpPr>
            <a:spLocks noGrp="1"/>
          </p:cNvSpPr>
          <p:nvPr>
            <p:ph type="sldNum" sz="quarter" idx="12"/>
          </p:nvPr>
        </p:nvSpPr>
        <p:spPr/>
        <p:txBody>
          <a:bodyPr/>
          <a:lstStyle/>
          <a:p>
            <a:fld id="{B01D9778-10B4-40FB-B4E4-44FA89A86639}" type="slidenum">
              <a:rPr lang="en-US" smtClean="0"/>
              <a:pPr/>
              <a:t>21</a:t>
            </a:fld>
            <a:endParaRPr lang="en-US"/>
          </a:p>
        </p:txBody>
      </p:sp>
      <p:pic>
        <p:nvPicPr>
          <p:cNvPr id="12" name="מציין מיקום תוכן 11" descr="תמונה שמכילה טקסט, צילום מסך, תרשים, עלילה&#10;&#10;התיאור נוצר באופן אוטומטי">
            <a:extLst>
              <a:ext uri="{FF2B5EF4-FFF2-40B4-BE49-F238E27FC236}">
                <a16:creationId xmlns:a16="http://schemas.microsoft.com/office/drawing/2014/main" id="{2A2CBE0F-1619-86F1-E700-79BBA4D2CA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414952"/>
            <a:ext cx="5994621" cy="5138247"/>
          </a:xfrm>
        </p:spPr>
      </p:pic>
      <p:pic>
        <p:nvPicPr>
          <p:cNvPr id="14" name="תמונה 13" descr="תמונה שמכילה טקסט, צילום מסך, תרשים, עלילה&#10;&#10;התיאור נוצר באופן אוטומטי">
            <a:extLst>
              <a:ext uri="{FF2B5EF4-FFF2-40B4-BE49-F238E27FC236}">
                <a16:creationId xmlns:a16="http://schemas.microsoft.com/office/drawing/2014/main" id="{241DFEE6-C78E-AFEE-BAF4-1269AE5AE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380" y="1414954"/>
            <a:ext cx="5994620" cy="5138246"/>
          </a:xfrm>
          <a:prstGeom prst="rect">
            <a:avLst/>
          </a:prstGeom>
        </p:spPr>
      </p:pic>
      <p:sp>
        <p:nvSpPr>
          <p:cNvPr id="15" name="תיבת טקסט 14">
            <a:extLst>
              <a:ext uri="{FF2B5EF4-FFF2-40B4-BE49-F238E27FC236}">
                <a16:creationId xmlns:a16="http://schemas.microsoft.com/office/drawing/2014/main" id="{75F61AE3-D8DD-0D5E-D5E4-E64256D1EB55}"/>
              </a:ext>
            </a:extLst>
          </p:cNvPr>
          <p:cNvSpPr txBox="1"/>
          <p:nvPr/>
        </p:nvSpPr>
        <p:spPr>
          <a:xfrm>
            <a:off x="8606234" y="1214899"/>
            <a:ext cx="2187311" cy="369332"/>
          </a:xfrm>
          <a:prstGeom prst="rect">
            <a:avLst/>
          </a:prstGeom>
          <a:noFill/>
        </p:spPr>
        <p:txBody>
          <a:bodyPr wrap="square">
            <a:spAutoFit/>
          </a:bodyPr>
          <a:lstStyle/>
          <a:p>
            <a:r>
              <a:rPr lang="en-US" b="1" dirty="0">
                <a:solidFill>
                  <a:srgbClr val="002060"/>
                </a:solidFill>
              </a:rPr>
              <a:t>ECE = 7.6%</a:t>
            </a:r>
            <a:endParaRPr lang="he-IL" b="1" dirty="0">
              <a:solidFill>
                <a:srgbClr val="002060"/>
              </a:solidFill>
            </a:endParaRPr>
          </a:p>
        </p:txBody>
      </p:sp>
      <p:sp>
        <p:nvSpPr>
          <p:cNvPr id="16" name="תיבת טקסט 15">
            <a:extLst>
              <a:ext uri="{FF2B5EF4-FFF2-40B4-BE49-F238E27FC236}">
                <a16:creationId xmlns:a16="http://schemas.microsoft.com/office/drawing/2014/main" id="{18AED4FC-DAD3-D7A4-0FC3-4DFEC2241299}"/>
              </a:ext>
            </a:extLst>
          </p:cNvPr>
          <p:cNvSpPr txBox="1"/>
          <p:nvPr/>
        </p:nvSpPr>
        <p:spPr>
          <a:xfrm>
            <a:off x="2677556" y="1196547"/>
            <a:ext cx="2187311" cy="369332"/>
          </a:xfrm>
          <a:prstGeom prst="rect">
            <a:avLst/>
          </a:prstGeom>
          <a:noFill/>
        </p:spPr>
        <p:txBody>
          <a:bodyPr wrap="square">
            <a:spAutoFit/>
          </a:bodyPr>
          <a:lstStyle/>
          <a:p>
            <a:r>
              <a:rPr lang="en-US" b="1" dirty="0">
                <a:solidFill>
                  <a:srgbClr val="002060"/>
                </a:solidFill>
              </a:rPr>
              <a:t>ECE = 14.2%</a:t>
            </a:r>
            <a:endParaRPr lang="he-IL" b="1" dirty="0">
              <a:solidFill>
                <a:srgbClr val="002060"/>
              </a:solidFill>
            </a:endParaRPr>
          </a:p>
        </p:txBody>
      </p:sp>
      <p:sp>
        <p:nvSpPr>
          <p:cNvPr id="4" name="תיבת טקסט 3">
            <a:extLst>
              <a:ext uri="{FF2B5EF4-FFF2-40B4-BE49-F238E27FC236}">
                <a16:creationId xmlns:a16="http://schemas.microsoft.com/office/drawing/2014/main" id="{F5C5E175-1CE1-4E19-3964-0E223FFB01B4}"/>
              </a:ext>
            </a:extLst>
          </p:cNvPr>
          <p:cNvSpPr txBox="1"/>
          <p:nvPr/>
        </p:nvSpPr>
        <p:spPr>
          <a:xfrm>
            <a:off x="4878647" y="6398695"/>
            <a:ext cx="2434705" cy="369332"/>
          </a:xfrm>
          <a:prstGeom prst="rect">
            <a:avLst/>
          </a:prstGeom>
          <a:noFill/>
        </p:spPr>
        <p:txBody>
          <a:bodyPr wrap="none" rtlCol="1">
            <a:spAutoFit/>
          </a:bodyPr>
          <a:lstStyle/>
          <a:p>
            <a:r>
              <a:rPr lang="en-US" dirty="0">
                <a:solidFill>
                  <a:srgbClr val="002060"/>
                </a:solidFill>
              </a:rPr>
              <a:t>Guo, Chuan, et al., 2017</a:t>
            </a:r>
            <a:endParaRPr lang="he-IL" dirty="0">
              <a:highlight>
                <a:srgbClr val="FFFF00"/>
              </a:highlight>
            </a:endParaRPr>
          </a:p>
        </p:txBody>
      </p:sp>
      <p:sp>
        <p:nvSpPr>
          <p:cNvPr id="3" name="תיבת טקסט 2">
            <a:extLst>
              <a:ext uri="{FF2B5EF4-FFF2-40B4-BE49-F238E27FC236}">
                <a16:creationId xmlns:a16="http://schemas.microsoft.com/office/drawing/2014/main" id="{3AAAC5BC-419C-6CCC-A696-5790E764FC15}"/>
              </a:ext>
            </a:extLst>
          </p:cNvPr>
          <p:cNvSpPr txBox="1"/>
          <p:nvPr/>
        </p:nvSpPr>
        <p:spPr>
          <a:xfrm>
            <a:off x="3980559" y="2230566"/>
            <a:ext cx="878664" cy="646331"/>
          </a:xfrm>
          <a:prstGeom prst="rect">
            <a:avLst/>
          </a:prstGeom>
          <a:noFill/>
        </p:spPr>
        <p:txBody>
          <a:bodyPr wrap="square">
            <a:spAutoFit/>
          </a:bodyPr>
          <a:lstStyle/>
          <a:p>
            <a:r>
              <a:rPr lang="en-US" b="1" dirty="0">
                <a:solidFill>
                  <a:srgbClr val="002060"/>
                </a:solidFill>
              </a:rPr>
              <a:t>Acc: 0.754</a:t>
            </a:r>
            <a:endParaRPr lang="he-IL" b="1" dirty="0">
              <a:solidFill>
                <a:srgbClr val="002060"/>
              </a:solidFill>
            </a:endParaRPr>
          </a:p>
        </p:txBody>
      </p:sp>
      <p:sp>
        <p:nvSpPr>
          <p:cNvPr id="6" name="תיבת טקסט 5">
            <a:extLst>
              <a:ext uri="{FF2B5EF4-FFF2-40B4-BE49-F238E27FC236}">
                <a16:creationId xmlns:a16="http://schemas.microsoft.com/office/drawing/2014/main" id="{668956FE-5C3F-7CE4-66DD-60D6600891BE}"/>
              </a:ext>
            </a:extLst>
          </p:cNvPr>
          <p:cNvSpPr txBox="1"/>
          <p:nvPr/>
        </p:nvSpPr>
        <p:spPr>
          <a:xfrm>
            <a:off x="4859223" y="2230566"/>
            <a:ext cx="878664" cy="646331"/>
          </a:xfrm>
          <a:prstGeom prst="rect">
            <a:avLst/>
          </a:prstGeom>
          <a:noFill/>
        </p:spPr>
        <p:txBody>
          <a:bodyPr wrap="square">
            <a:spAutoFit/>
          </a:bodyPr>
          <a:lstStyle/>
          <a:p>
            <a:r>
              <a:rPr lang="en-US" b="1" dirty="0">
                <a:solidFill>
                  <a:srgbClr val="002060"/>
                </a:solidFill>
              </a:rPr>
              <a:t>Conf: 0.89</a:t>
            </a:r>
            <a:endParaRPr lang="he-IL" b="1" dirty="0">
              <a:solidFill>
                <a:srgbClr val="002060"/>
              </a:solidFill>
            </a:endParaRPr>
          </a:p>
        </p:txBody>
      </p:sp>
      <p:sp>
        <p:nvSpPr>
          <p:cNvPr id="9" name="תיבת טקסט 8">
            <a:extLst>
              <a:ext uri="{FF2B5EF4-FFF2-40B4-BE49-F238E27FC236}">
                <a16:creationId xmlns:a16="http://schemas.microsoft.com/office/drawing/2014/main" id="{ADC58A5B-7DD7-1F5F-3FB1-7AEC932A099D}"/>
              </a:ext>
            </a:extLst>
          </p:cNvPr>
          <p:cNvSpPr txBox="1"/>
          <p:nvPr/>
        </p:nvSpPr>
        <p:spPr>
          <a:xfrm>
            <a:off x="9829800" y="2230565"/>
            <a:ext cx="963745" cy="646331"/>
          </a:xfrm>
          <a:prstGeom prst="rect">
            <a:avLst/>
          </a:prstGeom>
          <a:noFill/>
        </p:spPr>
        <p:txBody>
          <a:bodyPr wrap="square">
            <a:spAutoFit/>
          </a:bodyPr>
          <a:lstStyle/>
          <a:p>
            <a:r>
              <a:rPr lang="en-US" b="1" dirty="0">
                <a:solidFill>
                  <a:srgbClr val="002060"/>
                </a:solidFill>
              </a:rPr>
              <a:t>Acc: 0.731</a:t>
            </a:r>
            <a:endParaRPr lang="he-IL" b="1" dirty="0">
              <a:solidFill>
                <a:srgbClr val="002060"/>
              </a:solidFill>
            </a:endParaRPr>
          </a:p>
        </p:txBody>
      </p:sp>
      <p:sp>
        <p:nvSpPr>
          <p:cNvPr id="10" name="תיבת טקסט 9">
            <a:extLst>
              <a:ext uri="{FF2B5EF4-FFF2-40B4-BE49-F238E27FC236}">
                <a16:creationId xmlns:a16="http://schemas.microsoft.com/office/drawing/2014/main" id="{F0A61B46-731D-8890-B778-00F694950715}"/>
              </a:ext>
            </a:extLst>
          </p:cNvPr>
          <p:cNvSpPr txBox="1"/>
          <p:nvPr/>
        </p:nvSpPr>
        <p:spPr>
          <a:xfrm>
            <a:off x="10793545" y="2230566"/>
            <a:ext cx="878664" cy="646331"/>
          </a:xfrm>
          <a:prstGeom prst="rect">
            <a:avLst/>
          </a:prstGeom>
          <a:noFill/>
        </p:spPr>
        <p:txBody>
          <a:bodyPr wrap="square">
            <a:spAutoFit/>
          </a:bodyPr>
          <a:lstStyle/>
          <a:p>
            <a:r>
              <a:rPr lang="en-US" b="1" dirty="0">
                <a:solidFill>
                  <a:srgbClr val="002060"/>
                </a:solidFill>
              </a:rPr>
              <a:t>Conf: 0.77</a:t>
            </a:r>
            <a:endParaRPr lang="he-IL" b="1" dirty="0">
              <a:solidFill>
                <a:srgbClr val="002060"/>
              </a:solidFill>
            </a:endParaRPr>
          </a:p>
        </p:txBody>
      </p:sp>
    </p:spTree>
    <p:extLst>
      <p:ext uri="{BB962C8B-B14F-4D97-AF65-F5344CB8AC3E}">
        <p14:creationId xmlns:p14="http://schemas.microsoft.com/office/powerpoint/2010/main" val="2758930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459BF-A5A5-69C3-0384-5892C7977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8F979A-8AF4-80C2-2541-11DA620A3491}"/>
              </a:ext>
            </a:extLst>
          </p:cNvPr>
          <p:cNvSpPr>
            <a:spLocks noGrp="1"/>
          </p:cNvSpPr>
          <p:nvPr>
            <p:ph type="title"/>
          </p:nvPr>
        </p:nvSpPr>
        <p:spPr>
          <a:xfrm>
            <a:off x="609599" y="59419"/>
            <a:ext cx="10972800" cy="1143000"/>
          </a:xfrm>
        </p:spPr>
        <p:txBody>
          <a:bodyPr>
            <a:normAutofit/>
          </a:bodyPr>
          <a:lstStyle/>
          <a:p>
            <a:r>
              <a:rPr lang="en-US" dirty="0">
                <a:solidFill>
                  <a:srgbClr val="002060"/>
                </a:solidFill>
              </a:rPr>
              <a:t>Reproducing the Problem</a:t>
            </a:r>
            <a:endParaRPr lang="he-IL" dirty="0">
              <a:solidFill>
                <a:srgbClr val="002060"/>
              </a:solidFill>
            </a:endParaRPr>
          </a:p>
        </p:txBody>
      </p:sp>
      <p:sp>
        <p:nvSpPr>
          <p:cNvPr id="5" name="Slide Number Placeholder 4">
            <a:extLst>
              <a:ext uri="{FF2B5EF4-FFF2-40B4-BE49-F238E27FC236}">
                <a16:creationId xmlns:a16="http://schemas.microsoft.com/office/drawing/2014/main" id="{1521D378-6973-E4C7-A9A6-93CD49C1311D}"/>
              </a:ext>
            </a:extLst>
          </p:cNvPr>
          <p:cNvSpPr>
            <a:spLocks noGrp="1"/>
          </p:cNvSpPr>
          <p:nvPr>
            <p:ph type="sldNum" sz="quarter" idx="12"/>
          </p:nvPr>
        </p:nvSpPr>
        <p:spPr/>
        <p:txBody>
          <a:bodyPr/>
          <a:lstStyle/>
          <a:p>
            <a:fld id="{B01D9778-10B4-40FB-B4E4-44FA89A86639}" type="slidenum">
              <a:rPr lang="en-US" smtClean="0"/>
              <a:pPr/>
              <a:t>22</a:t>
            </a:fld>
            <a:endParaRPr lang="en-US"/>
          </a:p>
        </p:txBody>
      </p:sp>
      <p:pic>
        <p:nvPicPr>
          <p:cNvPr id="7" name="מציין מיקום תוכן 6" descr="תמונה שמכילה טקסט, צילום מסך, תרשים, עלילה&#10;&#10;התיאור נוצר באופן אוטומטי">
            <a:extLst>
              <a:ext uri="{FF2B5EF4-FFF2-40B4-BE49-F238E27FC236}">
                <a16:creationId xmlns:a16="http://schemas.microsoft.com/office/drawing/2014/main" id="{9AF815B0-28CB-739E-C846-6D1E797B8A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5721" y="1368447"/>
            <a:ext cx="5868621" cy="5030247"/>
          </a:xfrm>
        </p:spPr>
      </p:pic>
      <p:pic>
        <p:nvPicPr>
          <p:cNvPr id="9" name="תמונה 8" descr="תמונה שמכילה טקסט, צילום מסך, תרשים, עלילה&#10;&#10;התיאור נוצר באופן אוטומטי">
            <a:extLst>
              <a:ext uri="{FF2B5EF4-FFF2-40B4-BE49-F238E27FC236}">
                <a16:creationId xmlns:a16="http://schemas.microsoft.com/office/drawing/2014/main" id="{224EA1CD-0B56-7E96-062D-1CC0FDD83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885" y="1351168"/>
            <a:ext cx="5868622" cy="5030247"/>
          </a:xfrm>
          <a:prstGeom prst="rect">
            <a:avLst/>
          </a:prstGeom>
        </p:spPr>
      </p:pic>
      <p:sp>
        <p:nvSpPr>
          <p:cNvPr id="10" name="תיבת טקסט 9">
            <a:extLst>
              <a:ext uri="{FF2B5EF4-FFF2-40B4-BE49-F238E27FC236}">
                <a16:creationId xmlns:a16="http://schemas.microsoft.com/office/drawing/2014/main" id="{AC7F2568-0D99-6CCD-0FDE-F00A553E43BF}"/>
              </a:ext>
            </a:extLst>
          </p:cNvPr>
          <p:cNvSpPr txBox="1"/>
          <p:nvPr/>
        </p:nvSpPr>
        <p:spPr>
          <a:xfrm>
            <a:off x="7754060" y="6089028"/>
            <a:ext cx="3218739" cy="584775"/>
          </a:xfrm>
          <a:prstGeom prst="rect">
            <a:avLst/>
          </a:prstGeom>
          <a:noFill/>
        </p:spPr>
        <p:txBody>
          <a:bodyPr wrap="square" rtlCol="1">
            <a:spAutoFit/>
          </a:bodyPr>
          <a:lstStyle/>
          <a:p>
            <a:r>
              <a:rPr lang="en-US" sz="3200" b="1" dirty="0">
                <a:solidFill>
                  <a:srgbClr val="002060"/>
                </a:solidFill>
              </a:rPr>
              <a:t>Temperature=0.5</a:t>
            </a:r>
            <a:endParaRPr lang="he-IL" sz="3200" b="1" dirty="0">
              <a:solidFill>
                <a:srgbClr val="002060"/>
              </a:solidFill>
            </a:endParaRPr>
          </a:p>
        </p:txBody>
      </p:sp>
      <p:sp>
        <p:nvSpPr>
          <p:cNvPr id="13" name="תיבת טקסט 12">
            <a:extLst>
              <a:ext uri="{FF2B5EF4-FFF2-40B4-BE49-F238E27FC236}">
                <a16:creationId xmlns:a16="http://schemas.microsoft.com/office/drawing/2014/main" id="{22E31A97-EFBF-242C-96E9-239001BB55E5}"/>
              </a:ext>
            </a:extLst>
          </p:cNvPr>
          <p:cNvSpPr txBox="1"/>
          <p:nvPr/>
        </p:nvSpPr>
        <p:spPr>
          <a:xfrm>
            <a:off x="8305800" y="1017753"/>
            <a:ext cx="2187311" cy="369332"/>
          </a:xfrm>
          <a:prstGeom prst="rect">
            <a:avLst/>
          </a:prstGeom>
          <a:noFill/>
        </p:spPr>
        <p:txBody>
          <a:bodyPr wrap="square">
            <a:spAutoFit/>
          </a:bodyPr>
          <a:lstStyle/>
          <a:p>
            <a:r>
              <a:rPr lang="en-US" b="1" dirty="0">
                <a:solidFill>
                  <a:srgbClr val="002060"/>
                </a:solidFill>
              </a:rPr>
              <a:t>ECE = 2.6%</a:t>
            </a:r>
            <a:endParaRPr lang="he-IL" b="1" dirty="0">
              <a:solidFill>
                <a:srgbClr val="002060"/>
              </a:solidFill>
            </a:endParaRPr>
          </a:p>
        </p:txBody>
      </p:sp>
      <p:sp>
        <p:nvSpPr>
          <p:cNvPr id="15" name="תיבת טקסט 14">
            <a:extLst>
              <a:ext uri="{FF2B5EF4-FFF2-40B4-BE49-F238E27FC236}">
                <a16:creationId xmlns:a16="http://schemas.microsoft.com/office/drawing/2014/main" id="{8554793F-84A3-4D9B-AD70-35632D8E28C6}"/>
              </a:ext>
            </a:extLst>
          </p:cNvPr>
          <p:cNvSpPr txBox="1"/>
          <p:nvPr/>
        </p:nvSpPr>
        <p:spPr>
          <a:xfrm>
            <a:off x="2669565" y="1086532"/>
            <a:ext cx="1216636" cy="369332"/>
          </a:xfrm>
          <a:prstGeom prst="rect">
            <a:avLst/>
          </a:prstGeom>
          <a:noFill/>
        </p:spPr>
        <p:txBody>
          <a:bodyPr wrap="square">
            <a:spAutoFit/>
          </a:bodyPr>
          <a:lstStyle/>
          <a:p>
            <a:r>
              <a:rPr lang="en-US" b="1" dirty="0">
                <a:solidFill>
                  <a:srgbClr val="002060"/>
                </a:solidFill>
              </a:rPr>
              <a:t>ECE = 4.7%</a:t>
            </a:r>
            <a:endParaRPr lang="he-IL" b="1" dirty="0">
              <a:solidFill>
                <a:srgbClr val="002060"/>
              </a:solidFill>
            </a:endParaRPr>
          </a:p>
        </p:txBody>
      </p:sp>
      <p:sp>
        <p:nvSpPr>
          <p:cNvPr id="3" name="תיבת טקסט 2">
            <a:extLst>
              <a:ext uri="{FF2B5EF4-FFF2-40B4-BE49-F238E27FC236}">
                <a16:creationId xmlns:a16="http://schemas.microsoft.com/office/drawing/2014/main" id="{BAB2F338-9258-1EAE-4FB8-53E1685E6B8F}"/>
              </a:ext>
            </a:extLst>
          </p:cNvPr>
          <p:cNvSpPr txBox="1"/>
          <p:nvPr/>
        </p:nvSpPr>
        <p:spPr>
          <a:xfrm>
            <a:off x="4878647" y="6398695"/>
            <a:ext cx="2434705" cy="369332"/>
          </a:xfrm>
          <a:prstGeom prst="rect">
            <a:avLst/>
          </a:prstGeom>
          <a:noFill/>
        </p:spPr>
        <p:txBody>
          <a:bodyPr wrap="none" rtlCol="1">
            <a:spAutoFit/>
          </a:bodyPr>
          <a:lstStyle/>
          <a:p>
            <a:r>
              <a:rPr lang="en-US" dirty="0">
                <a:solidFill>
                  <a:srgbClr val="002060"/>
                </a:solidFill>
              </a:rPr>
              <a:t>Guo, Chuan, et al., 2017</a:t>
            </a:r>
            <a:endParaRPr lang="he-IL" dirty="0">
              <a:highlight>
                <a:srgbClr val="FFFF00"/>
              </a:highlight>
            </a:endParaRPr>
          </a:p>
        </p:txBody>
      </p:sp>
      <p:sp>
        <p:nvSpPr>
          <p:cNvPr id="4" name="תיבת טקסט 3">
            <a:extLst>
              <a:ext uri="{FF2B5EF4-FFF2-40B4-BE49-F238E27FC236}">
                <a16:creationId xmlns:a16="http://schemas.microsoft.com/office/drawing/2014/main" id="{DAB1DBBA-D082-1D21-C6D6-658442A65F55}"/>
              </a:ext>
            </a:extLst>
          </p:cNvPr>
          <p:cNvSpPr txBox="1"/>
          <p:nvPr/>
        </p:nvSpPr>
        <p:spPr>
          <a:xfrm>
            <a:off x="3980559" y="2230566"/>
            <a:ext cx="878664" cy="646331"/>
          </a:xfrm>
          <a:prstGeom prst="rect">
            <a:avLst/>
          </a:prstGeom>
          <a:noFill/>
        </p:spPr>
        <p:txBody>
          <a:bodyPr wrap="square">
            <a:spAutoFit/>
          </a:bodyPr>
          <a:lstStyle/>
          <a:p>
            <a:r>
              <a:rPr lang="en-US" b="1" dirty="0">
                <a:solidFill>
                  <a:srgbClr val="002060"/>
                </a:solidFill>
              </a:rPr>
              <a:t>Acc: 0.749</a:t>
            </a:r>
            <a:endParaRPr lang="he-IL" b="1" dirty="0">
              <a:solidFill>
                <a:srgbClr val="002060"/>
              </a:solidFill>
            </a:endParaRPr>
          </a:p>
        </p:txBody>
      </p:sp>
      <p:sp>
        <p:nvSpPr>
          <p:cNvPr id="6" name="תיבת טקסט 5">
            <a:extLst>
              <a:ext uri="{FF2B5EF4-FFF2-40B4-BE49-F238E27FC236}">
                <a16:creationId xmlns:a16="http://schemas.microsoft.com/office/drawing/2014/main" id="{4FDF7656-6D8E-C4A4-1450-376398D33057}"/>
              </a:ext>
            </a:extLst>
          </p:cNvPr>
          <p:cNvSpPr txBox="1"/>
          <p:nvPr/>
        </p:nvSpPr>
        <p:spPr>
          <a:xfrm>
            <a:off x="4859223" y="2230566"/>
            <a:ext cx="878664" cy="646331"/>
          </a:xfrm>
          <a:prstGeom prst="rect">
            <a:avLst/>
          </a:prstGeom>
          <a:noFill/>
        </p:spPr>
        <p:txBody>
          <a:bodyPr wrap="square">
            <a:spAutoFit/>
          </a:bodyPr>
          <a:lstStyle/>
          <a:p>
            <a:r>
              <a:rPr lang="en-US" b="1" dirty="0">
                <a:solidFill>
                  <a:srgbClr val="002060"/>
                </a:solidFill>
              </a:rPr>
              <a:t>Conf: 0.8</a:t>
            </a:r>
            <a:endParaRPr lang="he-IL" b="1" dirty="0">
              <a:solidFill>
                <a:srgbClr val="002060"/>
              </a:solidFill>
            </a:endParaRPr>
          </a:p>
        </p:txBody>
      </p:sp>
      <p:sp>
        <p:nvSpPr>
          <p:cNvPr id="8" name="תיבת טקסט 7">
            <a:extLst>
              <a:ext uri="{FF2B5EF4-FFF2-40B4-BE49-F238E27FC236}">
                <a16:creationId xmlns:a16="http://schemas.microsoft.com/office/drawing/2014/main" id="{D9724673-0A98-A7F9-BDDA-DB9783E9C7EE}"/>
              </a:ext>
            </a:extLst>
          </p:cNvPr>
          <p:cNvSpPr txBox="1"/>
          <p:nvPr/>
        </p:nvSpPr>
        <p:spPr>
          <a:xfrm>
            <a:off x="9829800" y="2230565"/>
            <a:ext cx="963745" cy="646331"/>
          </a:xfrm>
          <a:prstGeom prst="rect">
            <a:avLst/>
          </a:prstGeom>
          <a:noFill/>
        </p:spPr>
        <p:txBody>
          <a:bodyPr wrap="square">
            <a:spAutoFit/>
          </a:bodyPr>
          <a:lstStyle/>
          <a:p>
            <a:r>
              <a:rPr lang="en-US" b="1" dirty="0">
                <a:solidFill>
                  <a:srgbClr val="002060"/>
                </a:solidFill>
              </a:rPr>
              <a:t>Acc: 0.754</a:t>
            </a:r>
            <a:endParaRPr lang="he-IL" b="1" dirty="0">
              <a:solidFill>
                <a:srgbClr val="002060"/>
              </a:solidFill>
            </a:endParaRPr>
          </a:p>
        </p:txBody>
      </p:sp>
      <p:sp>
        <p:nvSpPr>
          <p:cNvPr id="11" name="תיבת טקסט 10">
            <a:extLst>
              <a:ext uri="{FF2B5EF4-FFF2-40B4-BE49-F238E27FC236}">
                <a16:creationId xmlns:a16="http://schemas.microsoft.com/office/drawing/2014/main" id="{2BC19D18-BBC6-8B1A-42B6-5BED8510C586}"/>
              </a:ext>
            </a:extLst>
          </p:cNvPr>
          <p:cNvSpPr txBox="1"/>
          <p:nvPr/>
        </p:nvSpPr>
        <p:spPr>
          <a:xfrm>
            <a:off x="10533901" y="2241855"/>
            <a:ext cx="878664" cy="646331"/>
          </a:xfrm>
          <a:prstGeom prst="rect">
            <a:avLst/>
          </a:prstGeom>
          <a:noFill/>
        </p:spPr>
        <p:txBody>
          <a:bodyPr wrap="square">
            <a:spAutoFit/>
          </a:bodyPr>
          <a:lstStyle/>
          <a:p>
            <a:r>
              <a:rPr lang="en-US" b="1" dirty="0">
                <a:solidFill>
                  <a:srgbClr val="002060"/>
                </a:solidFill>
              </a:rPr>
              <a:t>Conf: 0.755</a:t>
            </a:r>
            <a:endParaRPr lang="he-IL" b="1" dirty="0">
              <a:solidFill>
                <a:srgbClr val="002060"/>
              </a:solidFill>
            </a:endParaRPr>
          </a:p>
        </p:txBody>
      </p:sp>
    </p:spTree>
    <p:extLst>
      <p:ext uri="{BB962C8B-B14F-4D97-AF65-F5344CB8AC3E}">
        <p14:creationId xmlns:p14="http://schemas.microsoft.com/office/powerpoint/2010/main" val="280251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14306-5501-D4EC-D642-8668F6052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80787-F4A8-2FC7-0DFD-C1B9A50CA649}"/>
              </a:ext>
            </a:extLst>
          </p:cNvPr>
          <p:cNvSpPr>
            <a:spLocks noGrp="1"/>
          </p:cNvSpPr>
          <p:nvPr>
            <p:ph type="title"/>
          </p:nvPr>
        </p:nvSpPr>
        <p:spPr>
          <a:xfrm>
            <a:off x="609600" y="23044"/>
            <a:ext cx="10972800" cy="1143000"/>
          </a:xfrm>
        </p:spPr>
        <p:txBody>
          <a:bodyPr>
            <a:normAutofit/>
          </a:bodyPr>
          <a:lstStyle/>
          <a:p>
            <a:r>
              <a:rPr lang="en-US" dirty="0">
                <a:solidFill>
                  <a:srgbClr val="002060"/>
                </a:solidFill>
              </a:rPr>
              <a:t>Reproducing the Problem</a:t>
            </a:r>
            <a:endParaRPr lang="he-IL" dirty="0">
              <a:solidFill>
                <a:srgbClr val="002060"/>
              </a:solidFill>
            </a:endParaRPr>
          </a:p>
        </p:txBody>
      </p:sp>
      <p:sp>
        <p:nvSpPr>
          <p:cNvPr id="5" name="Slide Number Placeholder 4">
            <a:extLst>
              <a:ext uri="{FF2B5EF4-FFF2-40B4-BE49-F238E27FC236}">
                <a16:creationId xmlns:a16="http://schemas.microsoft.com/office/drawing/2014/main" id="{82B05FCE-7435-36A5-8507-48233A1E96B5}"/>
              </a:ext>
            </a:extLst>
          </p:cNvPr>
          <p:cNvSpPr>
            <a:spLocks noGrp="1"/>
          </p:cNvSpPr>
          <p:nvPr>
            <p:ph type="sldNum" sz="quarter" idx="12"/>
          </p:nvPr>
        </p:nvSpPr>
        <p:spPr/>
        <p:txBody>
          <a:bodyPr/>
          <a:lstStyle/>
          <a:p>
            <a:fld id="{B01D9778-10B4-40FB-B4E4-44FA89A86639}" type="slidenum">
              <a:rPr lang="en-US" smtClean="0"/>
              <a:pPr/>
              <a:t>23</a:t>
            </a:fld>
            <a:endParaRPr lang="en-US"/>
          </a:p>
        </p:txBody>
      </p:sp>
      <p:pic>
        <p:nvPicPr>
          <p:cNvPr id="8" name="מציין מיקום תוכן 7" descr="תמונה שמכילה טקסט, צילום מסך, תרשים, עלילה&#10;&#10;התיאור נוצר באופן אוטומטי">
            <a:extLst>
              <a:ext uri="{FF2B5EF4-FFF2-40B4-BE49-F238E27FC236}">
                <a16:creationId xmlns:a16="http://schemas.microsoft.com/office/drawing/2014/main" id="{264FCC9F-7CBD-10F0-B7B8-CD404F2170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229865"/>
            <a:ext cx="5715000" cy="4898572"/>
          </a:xfrm>
        </p:spPr>
      </p:pic>
      <p:pic>
        <p:nvPicPr>
          <p:cNvPr id="11" name="תמונה 10" descr="תמונה שמכילה טקסט, צילום מסך, תרשים, עלילה&#10;&#10;התיאור נוצר באופן אוטומטי">
            <a:extLst>
              <a:ext uri="{FF2B5EF4-FFF2-40B4-BE49-F238E27FC236}">
                <a16:creationId xmlns:a16="http://schemas.microsoft.com/office/drawing/2014/main" id="{ADA279C0-CB26-C8CA-1969-2F7EF9D475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7770" y="1248724"/>
            <a:ext cx="5693230" cy="4879911"/>
          </a:xfrm>
          <a:prstGeom prst="rect">
            <a:avLst/>
          </a:prstGeom>
        </p:spPr>
      </p:pic>
      <p:sp>
        <p:nvSpPr>
          <p:cNvPr id="15" name="תיבת טקסט 14">
            <a:extLst>
              <a:ext uri="{FF2B5EF4-FFF2-40B4-BE49-F238E27FC236}">
                <a16:creationId xmlns:a16="http://schemas.microsoft.com/office/drawing/2014/main" id="{E2AF2314-654E-744B-B90A-8BE60A24E277}"/>
              </a:ext>
            </a:extLst>
          </p:cNvPr>
          <p:cNvSpPr txBox="1"/>
          <p:nvPr/>
        </p:nvSpPr>
        <p:spPr>
          <a:xfrm>
            <a:off x="7543798" y="6015421"/>
            <a:ext cx="6096000" cy="584775"/>
          </a:xfrm>
          <a:prstGeom prst="rect">
            <a:avLst/>
          </a:prstGeom>
          <a:noFill/>
        </p:spPr>
        <p:txBody>
          <a:bodyPr wrap="square">
            <a:spAutoFit/>
          </a:bodyPr>
          <a:lstStyle/>
          <a:p>
            <a:r>
              <a:rPr lang="en-US" sz="3200" b="1" dirty="0">
                <a:solidFill>
                  <a:srgbClr val="002060"/>
                </a:solidFill>
              </a:rPr>
              <a:t>Temperature=0.25</a:t>
            </a:r>
            <a:endParaRPr lang="he-IL" sz="3200" b="1" dirty="0">
              <a:solidFill>
                <a:srgbClr val="002060"/>
              </a:solidFill>
            </a:endParaRPr>
          </a:p>
        </p:txBody>
      </p:sp>
      <p:sp>
        <p:nvSpPr>
          <p:cNvPr id="16" name="תיבת טקסט 15">
            <a:extLst>
              <a:ext uri="{FF2B5EF4-FFF2-40B4-BE49-F238E27FC236}">
                <a16:creationId xmlns:a16="http://schemas.microsoft.com/office/drawing/2014/main" id="{ED58EDFD-6BC9-4444-CE05-8A95E1516126}"/>
              </a:ext>
            </a:extLst>
          </p:cNvPr>
          <p:cNvSpPr txBox="1"/>
          <p:nvPr/>
        </p:nvSpPr>
        <p:spPr>
          <a:xfrm>
            <a:off x="1600201" y="6015592"/>
            <a:ext cx="6096000" cy="584775"/>
          </a:xfrm>
          <a:prstGeom prst="rect">
            <a:avLst/>
          </a:prstGeom>
          <a:noFill/>
        </p:spPr>
        <p:txBody>
          <a:bodyPr wrap="square">
            <a:spAutoFit/>
          </a:bodyPr>
          <a:lstStyle/>
          <a:p>
            <a:r>
              <a:rPr lang="en-US" sz="3200" b="1" dirty="0">
                <a:solidFill>
                  <a:srgbClr val="002060"/>
                </a:solidFill>
              </a:rPr>
              <a:t>Temperature = 2</a:t>
            </a:r>
            <a:endParaRPr lang="he-IL" sz="3200" b="1" dirty="0">
              <a:solidFill>
                <a:srgbClr val="002060"/>
              </a:solidFill>
            </a:endParaRPr>
          </a:p>
        </p:txBody>
      </p:sp>
      <p:sp>
        <p:nvSpPr>
          <p:cNvPr id="18" name="תיבת טקסט 17">
            <a:extLst>
              <a:ext uri="{FF2B5EF4-FFF2-40B4-BE49-F238E27FC236}">
                <a16:creationId xmlns:a16="http://schemas.microsoft.com/office/drawing/2014/main" id="{923C134B-F93C-7F41-BA0F-8FCE2A6271ED}"/>
              </a:ext>
            </a:extLst>
          </p:cNvPr>
          <p:cNvSpPr txBox="1"/>
          <p:nvPr/>
        </p:nvSpPr>
        <p:spPr>
          <a:xfrm>
            <a:off x="2362200" y="1012542"/>
            <a:ext cx="2187311" cy="369332"/>
          </a:xfrm>
          <a:prstGeom prst="rect">
            <a:avLst/>
          </a:prstGeom>
          <a:noFill/>
        </p:spPr>
        <p:txBody>
          <a:bodyPr wrap="square">
            <a:spAutoFit/>
          </a:bodyPr>
          <a:lstStyle/>
          <a:p>
            <a:r>
              <a:rPr lang="en-US" b="1" dirty="0">
                <a:solidFill>
                  <a:srgbClr val="002060"/>
                </a:solidFill>
              </a:rPr>
              <a:t>ECE = 19.6%</a:t>
            </a:r>
            <a:endParaRPr lang="he-IL" b="1" dirty="0">
              <a:solidFill>
                <a:srgbClr val="002060"/>
              </a:solidFill>
            </a:endParaRPr>
          </a:p>
        </p:txBody>
      </p:sp>
      <p:sp>
        <p:nvSpPr>
          <p:cNvPr id="19" name="תיבת טקסט 18">
            <a:extLst>
              <a:ext uri="{FF2B5EF4-FFF2-40B4-BE49-F238E27FC236}">
                <a16:creationId xmlns:a16="http://schemas.microsoft.com/office/drawing/2014/main" id="{C88A9201-13F7-0264-BDB9-7CC1F6142BF6}"/>
              </a:ext>
            </a:extLst>
          </p:cNvPr>
          <p:cNvSpPr txBox="1"/>
          <p:nvPr/>
        </p:nvSpPr>
        <p:spPr>
          <a:xfrm>
            <a:off x="8305800" y="1012542"/>
            <a:ext cx="2187311" cy="369332"/>
          </a:xfrm>
          <a:prstGeom prst="rect">
            <a:avLst/>
          </a:prstGeom>
          <a:noFill/>
        </p:spPr>
        <p:txBody>
          <a:bodyPr wrap="square">
            <a:spAutoFit/>
          </a:bodyPr>
          <a:lstStyle/>
          <a:p>
            <a:r>
              <a:rPr lang="en-US" b="1" dirty="0">
                <a:solidFill>
                  <a:srgbClr val="002060"/>
                </a:solidFill>
              </a:rPr>
              <a:t>ECE = 49.2%</a:t>
            </a:r>
            <a:endParaRPr lang="he-IL" b="1" dirty="0">
              <a:solidFill>
                <a:srgbClr val="002060"/>
              </a:solidFill>
            </a:endParaRPr>
          </a:p>
        </p:txBody>
      </p:sp>
      <p:sp>
        <p:nvSpPr>
          <p:cNvPr id="3" name="תיבת טקסט 2">
            <a:extLst>
              <a:ext uri="{FF2B5EF4-FFF2-40B4-BE49-F238E27FC236}">
                <a16:creationId xmlns:a16="http://schemas.microsoft.com/office/drawing/2014/main" id="{A111850E-7CA5-4E1C-7679-4383E96289B9}"/>
              </a:ext>
            </a:extLst>
          </p:cNvPr>
          <p:cNvSpPr txBox="1"/>
          <p:nvPr/>
        </p:nvSpPr>
        <p:spPr>
          <a:xfrm>
            <a:off x="4878647" y="6398695"/>
            <a:ext cx="2434705" cy="369332"/>
          </a:xfrm>
          <a:prstGeom prst="rect">
            <a:avLst/>
          </a:prstGeom>
          <a:noFill/>
        </p:spPr>
        <p:txBody>
          <a:bodyPr wrap="none" rtlCol="1">
            <a:spAutoFit/>
          </a:bodyPr>
          <a:lstStyle/>
          <a:p>
            <a:r>
              <a:rPr lang="en-US" dirty="0">
                <a:solidFill>
                  <a:srgbClr val="002060"/>
                </a:solidFill>
              </a:rPr>
              <a:t>Guo, Chuan, et al., 2017</a:t>
            </a:r>
            <a:endParaRPr lang="he-IL" dirty="0">
              <a:highlight>
                <a:srgbClr val="FFFF00"/>
              </a:highlight>
            </a:endParaRPr>
          </a:p>
        </p:txBody>
      </p:sp>
      <p:sp>
        <p:nvSpPr>
          <p:cNvPr id="4" name="תיבת טקסט 3">
            <a:extLst>
              <a:ext uri="{FF2B5EF4-FFF2-40B4-BE49-F238E27FC236}">
                <a16:creationId xmlns:a16="http://schemas.microsoft.com/office/drawing/2014/main" id="{8C668853-F43D-EA43-1A1E-CC5EA2E43D60}"/>
              </a:ext>
            </a:extLst>
          </p:cNvPr>
          <p:cNvSpPr txBox="1"/>
          <p:nvPr/>
        </p:nvSpPr>
        <p:spPr>
          <a:xfrm>
            <a:off x="3980559" y="2230566"/>
            <a:ext cx="878664" cy="646331"/>
          </a:xfrm>
          <a:prstGeom prst="rect">
            <a:avLst/>
          </a:prstGeom>
          <a:noFill/>
        </p:spPr>
        <p:txBody>
          <a:bodyPr wrap="square">
            <a:spAutoFit/>
          </a:bodyPr>
          <a:lstStyle/>
          <a:p>
            <a:r>
              <a:rPr lang="en-US" b="1" dirty="0">
                <a:solidFill>
                  <a:srgbClr val="002060"/>
                </a:solidFill>
              </a:rPr>
              <a:t>Acc: 0.754</a:t>
            </a:r>
            <a:endParaRPr lang="he-IL" b="1" dirty="0">
              <a:solidFill>
                <a:srgbClr val="002060"/>
              </a:solidFill>
            </a:endParaRPr>
          </a:p>
        </p:txBody>
      </p:sp>
      <p:sp>
        <p:nvSpPr>
          <p:cNvPr id="6" name="תיבת טקסט 5">
            <a:extLst>
              <a:ext uri="{FF2B5EF4-FFF2-40B4-BE49-F238E27FC236}">
                <a16:creationId xmlns:a16="http://schemas.microsoft.com/office/drawing/2014/main" id="{26B53342-8B1F-3789-C2AF-5119018EE910}"/>
              </a:ext>
            </a:extLst>
          </p:cNvPr>
          <p:cNvSpPr txBox="1"/>
          <p:nvPr/>
        </p:nvSpPr>
        <p:spPr>
          <a:xfrm>
            <a:off x="4859223" y="2230566"/>
            <a:ext cx="878664" cy="646331"/>
          </a:xfrm>
          <a:prstGeom prst="rect">
            <a:avLst/>
          </a:prstGeom>
          <a:noFill/>
        </p:spPr>
        <p:txBody>
          <a:bodyPr wrap="square">
            <a:spAutoFit/>
          </a:bodyPr>
          <a:lstStyle/>
          <a:p>
            <a:r>
              <a:rPr lang="en-US" b="1" dirty="0">
                <a:solidFill>
                  <a:srgbClr val="002060"/>
                </a:solidFill>
              </a:rPr>
              <a:t>Conf: 0.955</a:t>
            </a:r>
            <a:endParaRPr lang="he-IL" b="1" dirty="0">
              <a:solidFill>
                <a:srgbClr val="002060"/>
              </a:solidFill>
            </a:endParaRPr>
          </a:p>
        </p:txBody>
      </p:sp>
      <p:sp>
        <p:nvSpPr>
          <p:cNvPr id="7" name="תיבת טקסט 6">
            <a:extLst>
              <a:ext uri="{FF2B5EF4-FFF2-40B4-BE49-F238E27FC236}">
                <a16:creationId xmlns:a16="http://schemas.microsoft.com/office/drawing/2014/main" id="{EE3FD9EB-BBDE-0099-AF4F-580E3CDDCE54}"/>
              </a:ext>
            </a:extLst>
          </p:cNvPr>
          <p:cNvSpPr txBox="1"/>
          <p:nvPr/>
        </p:nvSpPr>
        <p:spPr>
          <a:xfrm>
            <a:off x="9726603" y="2230565"/>
            <a:ext cx="963745" cy="646331"/>
          </a:xfrm>
          <a:prstGeom prst="rect">
            <a:avLst/>
          </a:prstGeom>
          <a:noFill/>
        </p:spPr>
        <p:txBody>
          <a:bodyPr wrap="square">
            <a:spAutoFit/>
          </a:bodyPr>
          <a:lstStyle/>
          <a:p>
            <a:r>
              <a:rPr lang="en-US" b="1" dirty="0">
                <a:solidFill>
                  <a:srgbClr val="002060"/>
                </a:solidFill>
              </a:rPr>
              <a:t>Acc: 0.754</a:t>
            </a:r>
            <a:endParaRPr lang="he-IL" b="1" dirty="0">
              <a:solidFill>
                <a:srgbClr val="002060"/>
              </a:solidFill>
            </a:endParaRPr>
          </a:p>
        </p:txBody>
      </p:sp>
      <p:sp>
        <p:nvSpPr>
          <p:cNvPr id="9" name="תיבת טקסט 8">
            <a:extLst>
              <a:ext uri="{FF2B5EF4-FFF2-40B4-BE49-F238E27FC236}">
                <a16:creationId xmlns:a16="http://schemas.microsoft.com/office/drawing/2014/main" id="{A0CD784D-AE4C-7ED1-7A16-93B7293C1706}"/>
              </a:ext>
            </a:extLst>
          </p:cNvPr>
          <p:cNvSpPr txBox="1"/>
          <p:nvPr/>
        </p:nvSpPr>
        <p:spPr>
          <a:xfrm>
            <a:off x="7256869" y="2230564"/>
            <a:ext cx="878664" cy="646331"/>
          </a:xfrm>
          <a:prstGeom prst="rect">
            <a:avLst/>
          </a:prstGeom>
          <a:noFill/>
        </p:spPr>
        <p:txBody>
          <a:bodyPr wrap="square">
            <a:spAutoFit/>
          </a:bodyPr>
          <a:lstStyle/>
          <a:p>
            <a:r>
              <a:rPr lang="en-US" b="1" dirty="0">
                <a:solidFill>
                  <a:srgbClr val="002060"/>
                </a:solidFill>
              </a:rPr>
              <a:t>Conf: 0.268</a:t>
            </a:r>
            <a:endParaRPr lang="he-IL" b="1" dirty="0">
              <a:solidFill>
                <a:srgbClr val="002060"/>
              </a:solidFill>
            </a:endParaRPr>
          </a:p>
        </p:txBody>
      </p:sp>
    </p:spTree>
    <p:extLst>
      <p:ext uri="{BB962C8B-B14F-4D97-AF65-F5344CB8AC3E}">
        <p14:creationId xmlns:p14="http://schemas.microsoft.com/office/powerpoint/2010/main" val="1004656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84BAA1-D171-170C-7478-0395BB00587E}"/>
              </a:ext>
            </a:extLst>
          </p:cNvPr>
          <p:cNvSpPr>
            <a:spLocks noGrp="1"/>
          </p:cNvSpPr>
          <p:nvPr>
            <p:ph type="title"/>
          </p:nvPr>
        </p:nvSpPr>
        <p:spPr>
          <a:xfrm>
            <a:off x="609600" y="0"/>
            <a:ext cx="10972800" cy="1143000"/>
          </a:xfrm>
        </p:spPr>
        <p:txBody>
          <a:bodyPr/>
          <a:lstStyle/>
          <a:p>
            <a:r>
              <a:rPr lang="en-US" dirty="0">
                <a:solidFill>
                  <a:srgbClr val="002060"/>
                </a:solidFill>
              </a:rPr>
              <a:t>Reproducing the Problem – Results</a:t>
            </a:r>
            <a:endParaRPr lang="he-IL" dirty="0"/>
          </a:p>
        </p:txBody>
      </p:sp>
      <p:sp>
        <p:nvSpPr>
          <p:cNvPr id="4" name="מציין מיקום של מספר שקופית 3">
            <a:extLst>
              <a:ext uri="{FF2B5EF4-FFF2-40B4-BE49-F238E27FC236}">
                <a16:creationId xmlns:a16="http://schemas.microsoft.com/office/drawing/2014/main" id="{38DADF20-5D7A-E026-0009-16EC51F1E338}"/>
              </a:ext>
            </a:extLst>
          </p:cNvPr>
          <p:cNvSpPr>
            <a:spLocks noGrp="1"/>
          </p:cNvSpPr>
          <p:nvPr>
            <p:ph type="sldNum" sz="quarter" idx="12"/>
          </p:nvPr>
        </p:nvSpPr>
        <p:spPr/>
        <p:txBody>
          <a:bodyPr/>
          <a:lstStyle/>
          <a:p>
            <a:fld id="{B01D9778-10B4-40FB-B4E4-44FA89A86639}" type="slidenum">
              <a:rPr lang="en-US" smtClean="0"/>
              <a:pPr/>
              <a:t>24</a:t>
            </a:fld>
            <a:endParaRPr lang="en-US"/>
          </a:p>
        </p:txBody>
      </p:sp>
      <p:graphicFrame>
        <p:nvGraphicFramePr>
          <p:cNvPr id="5" name="טבלה 4">
            <a:extLst>
              <a:ext uri="{FF2B5EF4-FFF2-40B4-BE49-F238E27FC236}">
                <a16:creationId xmlns:a16="http://schemas.microsoft.com/office/drawing/2014/main" id="{A2C85D12-E6E0-1B56-7D57-A2661561DFE2}"/>
              </a:ext>
            </a:extLst>
          </p:cNvPr>
          <p:cNvGraphicFramePr>
            <a:graphicFrameLocks noGrp="1"/>
          </p:cNvGraphicFramePr>
          <p:nvPr>
            <p:extLst>
              <p:ext uri="{D42A27DB-BD31-4B8C-83A1-F6EECF244321}">
                <p14:modId xmlns:p14="http://schemas.microsoft.com/office/powerpoint/2010/main" val="2368885468"/>
              </p:ext>
            </p:extLst>
          </p:nvPr>
        </p:nvGraphicFramePr>
        <p:xfrm>
          <a:off x="1828800" y="1828800"/>
          <a:ext cx="8127999" cy="1899920"/>
        </p:xfrm>
        <a:graphic>
          <a:graphicData uri="http://schemas.openxmlformats.org/drawingml/2006/table">
            <a:tbl>
              <a:tblPr rtl="1" firstRow="1" bandRow="1">
                <a:tableStyleId>{5C22544A-7EE6-4342-B048-85BDC9FD1C3A}</a:tableStyleId>
              </a:tblPr>
              <a:tblGrid>
                <a:gridCol w="2709333">
                  <a:extLst>
                    <a:ext uri="{9D8B030D-6E8A-4147-A177-3AD203B41FA5}">
                      <a16:colId xmlns:a16="http://schemas.microsoft.com/office/drawing/2014/main" val="1593686589"/>
                    </a:ext>
                  </a:extLst>
                </a:gridCol>
                <a:gridCol w="2709333">
                  <a:extLst>
                    <a:ext uri="{9D8B030D-6E8A-4147-A177-3AD203B41FA5}">
                      <a16:colId xmlns:a16="http://schemas.microsoft.com/office/drawing/2014/main" val="301266083"/>
                    </a:ext>
                  </a:extLst>
                </a:gridCol>
                <a:gridCol w="2709333">
                  <a:extLst>
                    <a:ext uri="{9D8B030D-6E8A-4147-A177-3AD203B41FA5}">
                      <a16:colId xmlns:a16="http://schemas.microsoft.com/office/drawing/2014/main" val="768494188"/>
                    </a:ext>
                  </a:extLst>
                </a:gridCol>
              </a:tblGrid>
              <a:tr h="41656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Our Results</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rgbClr val="002060"/>
                          </a:solidFill>
                        </a:rPr>
                        <a:t>Guo, Chuan, et al., 2017</a:t>
                      </a:r>
                      <a:endParaRPr lang="he-IL" dirty="0">
                        <a:highlight>
                          <a:srgbClr val="FFFF00"/>
                        </a:highlight>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Calibration Method</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4232114633"/>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14.25%</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10.37%</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Uncalibrated</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3728437493"/>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7.64%</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2.68%</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Histogram Bins</a:t>
                      </a:r>
                    </a:p>
                  </a:txBody>
                  <a:tcPr/>
                </a:tc>
                <a:extLst>
                  <a:ext uri="{0D108BD9-81ED-4DB2-BD59-A6C34878D82A}">
                    <a16:rowId xmlns:a16="http://schemas.microsoft.com/office/drawing/2014/main" val="954648271"/>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4.7%</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4.51%</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Isotonic</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1711841270"/>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2.6%</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1.18%</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Temperature Scaling</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2802425228"/>
                  </a:ext>
                </a:extLst>
              </a:tr>
            </a:tbl>
          </a:graphicData>
        </a:graphic>
      </p:graphicFrame>
      <p:sp>
        <p:nvSpPr>
          <p:cNvPr id="3" name="תיבת טקסט 2">
            <a:extLst>
              <a:ext uri="{FF2B5EF4-FFF2-40B4-BE49-F238E27FC236}">
                <a16:creationId xmlns:a16="http://schemas.microsoft.com/office/drawing/2014/main" id="{09AB2AD8-3FEC-9250-273E-71B4F445A083}"/>
              </a:ext>
            </a:extLst>
          </p:cNvPr>
          <p:cNvSpPr txBox="1"/>
          <p:nvPr/>
        </p:nvSpPr>
        <p:spPr>
          <a:xfrm>
            <a:off x="0" y="4638962"/>
            <a:ext cx="12192000" cy="461665"/>
          </a:xfrm>
          <a:prstGeom prst="rect">
            <a:avLst/>
          </a:prstGeom>
          <a:noFill/>
        </p:spPr>
        <p:txBody>
          <a:bodyPr wrap="square" rtlCol="1">
            <a:spAutoFit/>
          </a:bodyPr>
          <a:lstStyle/>
          <a:p>
            <a:pPr algn="ctr"/>
            <a:r>
              <a:rPr lang="en-US" sz="2400" b="1" u="sng" dirty="0"/>
              <a:t>Metric used: ECE</a:t>
            </a:r>
            <a:endParaRPr lang="he-IL" sz="2400" b="1" u="sng" dirty="0"/>
          </a:p>
        </p:txBody>
      </p:sp>
      <p:pic>
        <p:nvPicPr>
          <p:cNvPr id="8" name="תמונה 7">
            <a:extLst>
              <a:ext uri="{FF2B5EF4-FFF2-40B4-BE49-F238E27FC236}">
                <a16:creationId xmlns:a16="http://schemas.microsoft.com/office/drawing/2014/main" id="{9B3FB3AF-9ED4-9A04-8A37-CDCA80FB8E5E}"/>
              </a:ext>
            </a:extLst>
          </p:cNvPr>
          <p:cNvPicPr>
            <a:picLocks noChangeAspect="1"/>
          </p:cNvPicPr>
          <p:nvPr/>
        </p:nvPicPr>
        <p:blipFill>
          <a:blip r:embed="rId3"/>
          <a:stretch>
            <a:fillRect/>
          </a:stretch>
        </p:blipFill>
        <p:spPr>
          <a:xfrm>
            <a:off x="815110" y="5236134"/>
            <a:ext cx="10561780" cy="1046520"/>
          </a:xfrm>
          <a:prstGeom prst="rect">
            <a:avLst/>
          </a:prstGeom>
        </p:spPr>
      </p:pic>
    </p:spTree>
    <p:extLst>
      <p:ext uri="{BB962C8B-B14F-4D97-AF65-F5344CB8AC3E}">
        <p14:creationId xmlns:p14="http://schemas.microsoft.com/office/powerpoint/2010/main" val="3497079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A2C3-ED80-685D-A040-531A6073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70089-A5A0-B902-C80A-2EE2DC0ABA49}"/>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5" name="Slide Number Placeholder 4">
            <a:extLst>
              <a:ext uri="{FF2B5EF4-FFF2-40B4-BE49-F238E27FC236}">
                <a16:creationId xmlns:a16="http://schemas.microsoft.com/office/drawing/2014/main" id="{3FB66092-D833-DD30-9E37-B7FA3C049E21}"/>
              </a:ext>
            </a:extLst>
          </p:cNvPr>
          <p:cNvSpPr>
            <a:spLocks noGrp="1"/>
          </p:cNvSpPr>
          <p:nvPr>
            <p:ph type="sldNum" sz="quarter" idx="12"/>
          </p:nvPr>
        </p:nvSpPr>
        <p:spPr/>
        <p:txBody>
          <a:bodyPr/>
          <a:lstStyle/>
          <a:p>
            <a:fld id="{B01D9778-10B4-40FB-B4E4-44FA89A86639}" type="slidenum">
              <a:rPr lang="en-US" smtClean="0"/>
              <a:pPr/>
              <a:t>25</a:t>
            </a:fld>
            <a:endParaRPr lang="en-US"/>
          </a:p>
        </p:txBody>
      </p:sp>
      <p:sp>
        <p:nvSpPr>
          <p:cNvPr id="9" name="Content Placeholder 2">
            <a:extLst>
              <a:ext uri="{FF2B5EF4-FFF2-40B4-BE49-F238E27FC236}">
                <a16:creationId xmlns:a16="http://schemas.microsoft.com/office/drawing/2014/main" id="{96DBF94D-9435-94A9-B7E0-8CD2179F8E92}"/>
              </a:ext>
            </a:extLst>
          </p:cNvPr>
          <p:cNvSpPr>
            <a:spLocks noGrp="1"/>
          </p:cNvSpPr>
          <p:nvPr>
            <p:ph idx="1"/>
          </p:nvPr>
        </p:nvSpPr>
        <p:spPr>
          <a:xfrm>
            <a:off x="609600" y="1600201"/>
            <a:ext cx="10972800" cy="4525963"/>
          </a:xfrm>
        </p:spPr>
        <p:txBody>
          <a:bodyPr>
            <a:normAutofit fontScale="77500" lnSpcReduction="20000"/>
          </a:bodyPr>
          <a:lstStyle/>
          <a:p>
            <a:pPr>
              <a:lnSpc>
                <a:spcPct val="300000"/>
              </a:lnSpc>
            </a:pPr>
            <a:r>
              <a:rPr lang="en-US" dirty="0">
                <a:solidFill>
                  <a:schemeClr val="bg1">
                    <a:lumMod val="65000"/>
                  </a:schemeClr>
                </a:solidFill>
              </a:rPr>
              <a:t>Background, Project goal and literature survey </a:t>
            </a:r>
          </a:p>
          <a:p>
            <a:pPr>
              <a:lnSpc>
                <a:spcPct val="300000"/>
              </a:lnSpc>
            </a:pPr>
            <a:r>
              <a:rPr lang="en-US" dirty="0">
                <a:solidFill>
                  <a:schemeClr val="bg1">
                    <a:lumMod val="65000"/>
                  </a:schemeClr>
                </a:solidFill>
              </a:rPr>
              <a:t>Problem reproduction</a:t>
            </a:r>
          </a:p>
          <a:p>
            <a:pPr>
              <a:lnSpc>
                <a:spcPct val="300000"/>
              </a:lnSpc>
            </a:pPr>
            <a:r>
              <a:rPr lang="en-US" dirty="0">
                <a:solidFill>
                  <a:srgbClr val="002060"/>
                </a:solidFill>
              </a:rPr>
              <a:t>Calibration for audio classification network</a:t>
            </a:r>
          </a:p>
          <a:p>
            <a:pPr>
              <a:lnSpc>
                <a:spcPct val="300000"/>
              </a:lnSpc>
            </a:pPr>
            <a:r>
              <a:rPr lang="en-US" dirty="0">
                <a:solidFill>
                  <a:schemeClr val="bg1">
                    <a:lumMod val="65000"/>
                  </a:schemeClr>
                </a:solidFill>
              </a:rPr>
              <a:t>Conclusions</a:t>
            </a:r>
            <a:endParaRPr lang="he-IL" dirty="0">
              <a:solidFill>
                <a:schemeClr val="bg1">
                  <a:lumMod val="65000"/>
                </a:schemeClr>
              </a:solidFill>
            </a:endParaRPr>
          </a:p>
        </p:txBody>
      </p:sp>
    </p:spTree>
    <p:extLst>
      <p:ext uri="{BB962C8B-B14F-4D97-AF65-F5344CB8AC3E}">
        <p14:creationId xmlns:p14="http://schemas.microsoft.com/office/powerpoint/2010/main" val="3448230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F707C-2AE7-0B92-FE2A-8C2985D62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D0A48-DFBE-1960-A6D6-605A51D214D1}"/>
              </a:ext>
            </a:extLst>
          </p:cNvPr>
          <p:cNvSpPr>
            <a:spLocks noGrp="1"/>
          </p:cNvSpPr>
          <p:nvPr>
            <p:ph type="title"/>
          </p:nvPr>
        </p:nvSpPr>
        <p:spPr/>
        <p:txBody>
          <a:bodyPr>
            <a:normAutofit/>
          </a:bodyPr>
          <a:lstStyle/>
          <a:p>
            <a:r>
              <a:rPr lang="en-US" dirty="0">
                <a:solidFill>
                  <a:srgbClr val="002060"/>
                </a:solidFill>
              </a:rPr>
              <a:t>Using CNN on Audio</a:t>
            </a:r>
            <a:endParaRPr lang="he-IL" dirty="0">
              <a:solidFill>
                <a:srgbClr val="002060"/>
              </a:solidFill>
            </a:endParaRPr>
          </a:p>
        </p:txBody>
      </p:sp>
      <p:sp>
        <p:nvSpPr>
          <p:cNvPr id="5" name="Slide Number Placeholder 4">
            <a:extLst>
              <a:ext uri="{FF2B5EF4-FFF2-40B4-BE49-F238E27FC236}">
                <a16:creationId xmlns:a16="http://schemas.microsoft.com/office/drawing/2014/main" id="{0ED10266-C6B4-C6B5-1C44-E92B417C1536}"/>
              </a:ext>
            </a:extLst>
          </p:cNvPr>
          <p:cNvSpPr>
            <a:spLocks noGrp="1"/>
          </p:cNvSpPr>
          <p:nvPr>
            <p:ph type="sldNum" sz="quarter" idx="12"/>
          </p:nvPr>
        </p:nvSpPr>
        <p:spPr/>
        <p:txBody>
          <a:bodyPr/>
          <a:lstStyle/>
          <a:p>
            <a:fld id="{B01D9778-10B4-40FB-B4E4-44FA89A86639}" type="slidenum">
              <a:rPr lang="en-US" smtClean="0"/>
              <a:pPr/>
              <a:t>26</a:t>
            </a:fld>
            <a:endParaRPr lang="en-US"/>
          </a:p>
        </p:txBody>
      </p:sp>
      <p:pic>
        <p:nvPicPr>
          <p:cNvPr id="23" name="Picture 2" descr="Sensors | Free Full-Text | Deep-Net: A Lightweight CNN-Based Speech Emotion  Recognition System Using Deep Frequency Features">
            <a:extLst>
              <a:ext uri="{FF2B5EF4-FFF2-40B4-BE49-F238E27FC236}">
                <a16:creationId xmlns:a16="http://schemas.microsoft.com/office/drawing/2014/main" id="{5919398E-7C4F-8E5F-8D4D-A9ACDEF480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660"/>
          <a:stretch/>
        </p:blipFill>
        <p:spPr bwMode="auto">
          <a:xfrm>
            <a:off x="0" y="1828800"/>
            <a:ext cx="12192000" cy="363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90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Chosen Datasets</a:t>
            </a:r>
            <a:endParaRPr lang="he-IL" dirty="0">
              <a:solidFill>
                <a:srgbClr val="002060"/>
              </a:solidFill>
            </a:endParaRPr>
          </a:p>
        </p:txBody>
      </p:sp>
      <p:sp>
        <p:nvSpPr>
          <p:cNvPr id="5" name="Slide Number Placeholder 4"/>
          <p:cNvSpPr>
            <a:spLocks noGrp="1"/>
          </p:cNvSpPr>
          <p:nvPr>
            <p:ph type="sldNum" sz="quarter" idx="12"/>
          </p:nvPr>
        </p:nvSpPr>
        <p:spPr>
          <a:xfrm>
            <a:off x="-420377" y="6422585"/>
            <a:ext cx="2844800" cy="365125"/>
          </a:xfrm>
        </p:spPr>
        <p:txBody>
          <a:bodyPr/>
          <a:lstStyle/>
          <a:p>
            <a:fld id="{B01D9778-10B4-40FB-B4E4-44FA89A86639}" type="slidenum">
              <a:rPr lang="en-US" smtClean="0"/>
              <a:pPr/>
              <a:t>27</a:t>
            </a:fld>
            <a:endParaRPr lang="en-US"/>
          </a:p>
        </p:txBody>
      </p:sp>
      <p:pic>
        <p:nvPicPr>
          <p:cNvPr id="8" name="תמונה 7">
            <a:extLst>
              <a:ext uri="{FF2B5EF4-FFF2-40B4-BE49-F238E27FC236}">
                <a16:creationId xmlns:a16="http://schemas.microsoft.com/office/drawing/2014/main" id="{A2F8FD7C-5748-EB46-B020-2C9271D1E23D}"/>
              </a:ext>
            </a:extLst>
          </p:cNvPr>
          <p:cNvPicPr>
            <a:picLocks noChangeAspect="1"/>
          </p:cNvPicPr>
          <p:nvPr/>
        </p:nvPicPr>
        <p:blipFill>
          <a:blip r:embed="rId3"/>
          <a:stretch>
            <a:fillRect/>
          </a:stretch>
        </p:blipFill>
        <p:spPr>
          <a:xfrm>
            <a:off x="265127" y="1822574"/>
            <a:ext cx="2499249" cy="3010459"/>
          </a:xfrm>
          <a:prstGeom prst="rect">
            <a:avLst/>
          </a:prstGeom>
          <a:ln w="28575">
            <a:solidFill>
              <a:schemeClr val="tx1"/>
            </a:solidFill>
          </a:ln>
        </p:spPr>
      </p:pic>
      <p:pic>
        <p:nvPicPr>
          <p:cNvPr id="10" name="תמונה 9">
            <a:extLst>
              <a:ext uri="{FF2B5EF4-FFF2-40B4-BE49-F238E27FC236}">
                <a16:creationId xmlns:a16="http://schemas.microsoft.com/office/drawing/2014/main" id="{899FFD44-1AED-7844-EB5D-6B4C0A56081E}"/>
              </a:ext>
            </a:extLst>
          </p:cNvPr>
          <p:cNvPicPr>
            <a:picLocks noChangeAspect="1"/>
          </p:cNvPicPr>
          <p:nvPr/>
        </p:nvPicPr>
        <p:blipFill>
          <a:blip r:embed="rId4"/>
          <a:stretch>
            <a:fillRect/>
          </a:stretch>
        </p:blipFill>
        <p:spPr>
          <a:xfrm>
            <a:off x="3310941" y="1818885"/>
            <a:ext cx="2505375" cy="3017837"/>
          </a:xfrm>
          <a:prstGeom prst="rect">
            <a:avLst/>
          </a:prstGeom>
          <a:ln w="28575">
            <a:solidFill>
              <a:schemeClr val="tx1"/>
            </a:solidFill>
          </a:ln>
        </p:spPr>
      </p:pic>
      <p:sp>
        <p:nvSpPr>
          <p:cNvPr id="11" name="תיבת טקסט 10">
            <a:extLst>
              <a:ext uri="{FF2B5EF4-FFF2-40B4-BE49-F238E27FC236}">
                <a16:creationId xmlns:a16="http://schemas.microsoft.com/office/drawing/2014/main" id="{19F3875A-E517-C165-EFCE-B0167F0AB471}"/>
              </a:ext>
            </a:extLst>
          </p:cNvPr>
          <p:cNvSpPr txBox="1"/>
          <p:nvPr/>
        </p:nvSpPr>
        <p:spPr>
          <a:xfrm>
            <a:off x="268722" y="4473100"/>
            <a:ext cx="2499249"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UrbanSound8K</a:t>
            </a:r>
            <a:endParaRPr lang="he-IL" dirty="0"/>
          </a:p>
        </p:txBody>
      </p:sp>
      <p:sp>
        <p:nvSpPr>
          <p:cNvPr id="14" name="תיבת טקסט 13">
            <a:extLst>
              <a:ext uri="{FF2B5EF4-FFF2-40B4-BE49-F238E27FC236}">
                <a16:creationId xmlns:a16="http://schemas.microsoft.com/office/drawing/2014/main" id="{5C75E051-2969-1696-DA7A-B469AA212F74}"/>
              </a:ext>
            </a:extLst>
          </p:cNvPr>
          <p:cNvSpPr txBox="1"/>
          <p:nvPr/>
        </p:nvSpPr>
        <p:spPr>
          <a:xfrm>
            <a:off x="3305131" y="4473100"/>
            <a:ext cx="250178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ESC-50</a:t>
            </a:r>
            <a:endParaRPr lang="he-IL" dirty="0"/>
          </a:p>
        </p:txBody>
      </p:sp>
      <p:sp>
        <p:nvSpPr>
          <p:cNvPr id="3" name="תיבת טקסט 2">
            <a:extLst>
              <a:ext uri="{FF2B5EF4-FFF2-40B4-BE49-F238E27FC236}">
                <a16:creationId xmlns:a16="http://schemas.microsoft.com/office/drawing/2014/main" id="{3F124376-A5C7-9C70-05E4-9DEC552C36DF}"/>
              </a:ext>
            </a:extLst>
          </p:cNvPr>
          <p:cNvSpPr txBox="1"/>
          <p:nvPr/>
        </p:nvSpPr>
        <p:spPr>
          <a:xfrm>
            <a:off x="485238" y="4915793"/>
            <a:ext cx="2059025"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t>UrbanSound8K: </a:t>
            </a:r>
          </a:p>
          <a:p>
            <a:r>
              <a:rPr lang="en-US" dirty="0"/>
              <a:t>10 Classes</a:t>
            </a:r>
          </a:p>
          <a:p>
            <a:r>
              <a:rPr lang="en-US" dirty="0"/>
              <a:t>8,732 Data Samples</a:t>
            </a:r>
            <a:endParaRPr lang="he-IL" dirty="0"/>
          </a:p>
        </p:txBody>
      </p:sp>
      <p:sp>
        <p:nvSpPr>
          <p:cNvPr id="4" name="תיבת טקסט 3">
            <a:extLst>
              <a:ext uri="{FF2B5EF4-FFF2-40B4-BE49-F238E27FC236}">
                <a16:creationId xmlns:a16="http://schemas.microsoft.com/office/drawing/2014/main" id="{CD77D65E-B8EA-05E1-52EF-92569A5A87C0}"/>
              </a:ext>
            </a:extLst>
          </p:cNvPr>
          <p:cNvSpPr txBox="1"/>
          <p:nvPr/>
        </p:nvSpPr>
        <p:spPr>
          <a:xfrm>
            <a:off x="3585795" y="4944070"/>
            <a:ext cx="2059025"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t>ESC-50:</a:t>
            </a:r>
          </a:p>
          <a:p>
            <a:r>
              <a:rPr lang="en-US" dirty="0"/>
              <a:t>50 Classes</a:t>
            </a:r>
          </a:p>
          <a:p>
            <a:r>
              <a:rPr lang="en-US" dirty="0"/>
              <a:t>2,000 </a:t>
            </a:r>
            <a:r>
              <a:rPr lang="en-US"/>
              <a:t>Data Samples</a:t>
            </a:r>
            <a:endParaRPr lang="he-IL" dirty="0"/>
          </a:p>
        </p:txBody>
      </p:sp>
      <p:pic>
        <p:nvPicPr>
          <p:cNvPr id="7" name="תמונה 6">
            <a:extLst>
              <a:ext uri="{FF2B5EF4-FFF2-40B4-BE49-F238E27FC236}">
                <a16:creationId xmlns:a16="http://schemas.microsoft.com/office/drawing/2014/main" id="{1EF072D2-6F1A-F58E-E180-FF216A8F8212}"/>
              </a:ext>
            </a:extLst>
          </p:cNvPr>
          <p:cNvPicPr>
            <a:picLocks noChangeAspect="1"/>
          </p:cNvPicPr>
          <p:nvPr/>
        </p:nvPicPr>
        <p:blipFill>
          <a:blip r:embed="rId5"/>
          <a:stretch>
            <a:fillRect/>
          </a:stretch>
        </p:blipFill>
        <p:spPr>
          <a:xfrm>
            <a:off x="6362881" y="1810310"/>
            <a:ext cx="2514581" cy="3034986"/>
          </a:xfrm>
          <a:prstGeom prst="rect">
            <a:avLst/>
          </a:prstGeom>
          <a:ln w="28575">
            <a:solidFill>
              <a:schemeClr val="tx1"/>
            </a:solidFill>
          </a:ln>
        </p:spPr>
      </p:pic>
      <p:sp>
        <p:nvSpPr>
          <p:cNvPr id="13" name="תיבת טקסט 12">
            <a:extLst>
              <a:ext uri="{FF2B5EF4-FFF2-40B4-BE49-F238E27FC236}">
                <a16:creationId xmlns:a16="http://schemas.microsoft.com/office/drawing/2014/main" id="{CD405469-C3FA-C2D0-6DA9-9B91870AA58A}"/>
              </a:ext>
            </a:extLst>
          </p:cNvPr>
          <p:cNvSpPr txBox="1"/>
          <p:nvPr/>
        </p:nvSpPr>
        <p:spPr>
          <a:xfrm>
            <a:off x="6340737" y="4474967"/>
            <a:ext cx="2515282"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FSD50K</a:t>
            </a:r>
            <a:endParaRPr lang="he-IL" dirty="0"/>
          </a:p>
        </p:txBody>
      </p:sp>
      <p:sp>
        <p:nvSpPr>
          <p:cNvPr id="15" name="תיבת טקסט 14">
            <a:extLst>
              <a:ext uri="{FF2B5EF4-FFF2-40B4-BE49-F238E27FC236}">
                <a16:creationId xmlns:a16="http://schemas.microsoft.com/office/drawing/2014/main" id="{52EE2781-6CE1-CD5E-467E-F17CA9508634}"/>
              </a:ext>
            </a:extLst>
          </p:cNvPr>
          <p:cNvSpPr txBox="1"/>
          <p:nvPr/>
        </p:nvSpPr>
        <p:spPr>
          <a:xfrm>
            <a:off x="6505490" y="4883497"/>
            <a:ext cx="2241768"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t>FSD50K: </a:t>
            </a:r>
          </a:p>
          <a:p>
            <a:r>
              <a:rPr lang="en-US" dirty="0"/>
              <a:t>3,935 Classes</a:t>
            </a:r>
          </a:p>
          <a:p>
            <a:r>
              <a:rPr lang="he-IL" dirty="0"/>
              <a:t>51,197</a:t>
            </a:r>
            <a:r>
              <a:rPr lang="en-US" dirty="0"/>
              <a:t> Data Samples</a:t>
            </a:r>
            <a:endParaRPr lang="he-IL" dirty="0"/>
          </a:p>
        </p:txBody>
      </p:sp>
      <p:pic>
        <p:nvPicPr>
          <p:cNvPr id="17" name="תמונה 16">
            <a:extLst>
              <a:ext uri="{FF2B5EF4-FFF2-40B4-BE49-F238E27FC236}">
                <a16:creationId xmlns:a16="http://schemas.microsoft.com/office/drawing/2014/main" id="{526692D7-14C7-C91C-CFAB-86317EAAB52A}"/>
              </a:ext>
            </a:extLst>
          </p:cNvPr>
          <p:cNvPicPr>
            <a:picLocks noChangeAspect="1"/>
          </p:cNvPicPr>
          <p:nvPr/>
        </p:nvPicPr>
        <p:blipFill>
          <a:blip r:embed="rId6"/>
          <a:stretch>
            <a:fillRect/>
          </a:stretch>
        </p:blipFill>
        <p:spPr>
          <a:xfrm>
            <a:off x="9424027" y="1795910"/>
            <a:ext cx="2499251" cy="3063787"/>
          </a:xfrm>
          <a:prstGeom prst="rect">
            <a:avLst/>
          </a:prstGeom>
          <a:ln w="28575">
            <a:solidFill>
              <a:schemeClr val="tx1"/>
            </a:solidFill>
          </a:ln>
        </p:spPr>
      </p:pic>
      <p:sp>
        <p:nvSpPr>
          <p:cNvPr id="18" name="תיבת טקסט 17">
            <a:extLst>
              <a:ext uri="{FF2B5EF4-FFF2-40B4-BE49-F238E27FC236}">
                <a16:creationId xmlns:a16="http://schemas.microsoft.com/office/drawing/2014/main" id="{C9B6EFAD-D538-8F9C-311C-DC12CDD94331}"/>
              </a:ext>
            </a:extLst>
          </p:cNvPr>
          <p:cNvSpPr txBox="1"/>
          <p:nvPr/>
        </p:nvSpPr>
        <p:spPr>
          <a:xfrm>
            <a:off x="9401822" y="4480441"/>
            <a:ext cx="249925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Dcase-2017</a:t>
            </a:r>
            <a:endParaRPr lang="he-IL" dirty="0"/>
          </a:p>
        </p:txBody>
      </p:sp>
      <p:sp>
        <p:nvSpPr>
          <p:cNvPr id="19" name="תיבת טקסט 18">
            <a:extLst>
              <a:ext uri="{FF2B5EF4-FFF2-40B4-BE49-F238E27FC236}">
                <a16:creationId xmlns:a16="http://schemas.microsoft.com/office/drawing/2014/main" id="{588D376A-7079-2F2B-0E99-8B95E25377BF}"/>
              </a:ext>
            </a:extLst>
          </p:cNvPr>
          <p:cNvSpPr txBox="1"/>
          <p:nvPr/>
        </p:nvSpPr>
        <p:spPr>
          <a:xfrm>
            <a:off x="9639032" y="4918397"/>
            <a:ext cx="2113528" cy="923330"/>
          </a:xfrm>
          <a:prstGeom prst="rect">
            <a:avLst/>
          </a:prstGeom>
          <a:noFill/>
        </p:spPr>
        <p:txBody>
          <a:bodyPr wrap="none" rtlCol="1">
            <a:spAutoFit/>
          </a:bodyPr>
          <a:lstStyle/>
          <a:p>
            <a:pPr algn="ctr"/>
            <a:r>
              <a:rPr lang="en-US" b="1" dirty="0">
                <a:solidFill>
                  <a:srgbClr val="002060"/>
                </a:solidFill>
              </a:rPr>
              <a:t>DCASE-2017: </a:t>
            </a:r>
          </a:p>
          <a:p>
            <a:pPr algn="ctr"/>
            <a:r>
              <a:rPr lang="en-US" b="1" dirty="0">
                <a:solidFill>
                  <a:srgbClr val="002060"/>
                </a:solidFill>
              </a:rPr>
              <a:t>15 Classes</a:t>
            </a:r>
          </a:p>
          <a:p>
            <a:pPr algn="ctr"/>
            <a:r>
              <a:rPr lang="he-IL" b="1" dirty="0">
                <a:solidFill>
                  <a:srgbClr val="002060"/>
                </a:solidFill>
              </a:rPr>
              <a:t>4,680</a:t>
            </a:r>
            <a:r>
              <a:rPr lang="en-US" b="1" dirty="0">
                <a:solidFill>
                  <a:srgbClr val="002060"/>
                </a:solidFill>
              </a:rPr>
              <a:t> Data Samples</a:t>
            </a:r>
            <a:endParaRPr lang="he-IL" b="1" dirty="0">
              <a:solidFill>
                <a:srgbClr val="002060"/>
              </a:solidFill>
            </a:endParaRPr>
          </a:p>
        </p:txBody>
      </p:sp>
    </p:spTree>
    <p:extLst>
      <p:ext uri="{BB962C8B-B14F-4D97-AF65-F5344CB8AC3E}">
        <p14:creationId xmlns:p14="http://schemas.microsoft.com/office/powerpoint/2010/main" val="3476935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84BAA1-D171-170C-7478-0395BB00587E}"/>
              </a:ext>
            </a:extLst>
          </p:cNvPr>
          <p:cNvSpPr>
            <a:spLocks noGrp="1"/>
          </p:cNvSpPr>
          <p:nvPr>
            <p:ph type="title"/>
          </p:nvPr>
        </p:nvSpPr>
        <p:spPr>
          <a:xfrm>
            <a:off x="609600" y="0"/>
            <a:ext cx="10972800" cy="1143000"/>
          </a:xfrm>
        </p:spPr>
        <p:txBody>
          <a:bodyPr/>
          <a:lstStyle/>
          <a:p>
            <a:r>
              <a:rPr lang="en-US" dirty="0">
                <a:solidFill>
                  <a:srgbClr val="002060"/>
                </a:solidFill>
              </a:rPr>
              <a:t>Chosen Datasets – Characteristics </a:t>
            </a:r>
            <a:endParaRPr lang="he-IL" dirty="0"/>
          </a:p>
        </p:txBody>
      </p:sp>
      <p:sp>
        <p:nvSpPr>
          <p:cNvPr id="4" name="מציין מיקום של מספר שקופית 3">
            <a:extLst>
              <a:ext uri="{FF2B5EF4-FFF2-40B4-BE49-F238E27FC236}">
                <a16:creationId xmlns:a16="http://schemas.microsoft.com/office/drawing/2014/main" id="{38DADF20-5D7A-E026-0009-16EC51F1E338}"/>
              </a:ext>
            </a:extLst>
          </p:cNvPr>
          <p:cNvSpPr>
            <a:spLocks noGrp="1"/>
          </p:cNvSpPr>
          <p:nvPr>
            <p:ph type="sldNum" sz="quarter" idx="12"/>
          </p:nvPr>
        </p:nvSpPr>
        <p:spPr/>
        <p:txBody>
          <a:bodyPr/>
          <a:lstStyle/>
          <a:p>
            <a:fld id="{B01D9778-10B4-40FB-B4E4-44FA89A86639}" type="slidenum">
              <a:rPr lang="en-US" smtClean="0"/>
              <a:pPr/>
              <a:t>28</a:t>
            </a:fld>
            <a:endParaRPr lang="en-US"/>
          </a:p>
        </p:txBody>
      </p:sp>
      <p:graphicFrame>
        <p:nvGraphicFramePr>
          <p:cNvPr id="5" name="טבלה 4">
            <a:extLst>
              <a:ext uri="{FF2B5EF4-FFF2-40B4-BE49-F238E27FC236}">
                <a16:creationId xmlns:a16="http://schemas.microsoft.com/office/drawing/2014/main" id="{A2C85D12-E6E0-1B56-7D57-A2661561DFE2}"/>
              </a:ext>
            </a:extLst>
          </p:cNvPr>
          <p:cNvGraphicFramePr>
            <a:graphicFrameLocks noGrp="1"/>
          </p:cNvGraphicFramePr>
          <p:nvPr>
            <p:extLst>
              <p:ext uri="{D42A27DB-BD31-4B8C-83A1-F6EECF244321}">
                <p14:modId xmlns:p14="http://schemas.microsoft.com/office/powerpoint/2010/main" val="307075710"/>
              </p:ext>
            </p:extLst>
          </p:nvPr>
        </p:nvGraphicFramePr>
        <p:xfrm>
          <a:off x="1828799" y="2362200"/>
          <a:ext cx="8128000" cy="2169160"/>
        </p:xfrm>
        <a:graphic>
          <a:graphicData uri="http://schemas.openxmlformats.org/drawingml/2006/table">
            <a:tbl>
              <a:tblPr rtl="1" firstRow="1" bandRow="1">
                <a:tableStyleId>{5C22544A-7EE6-4342-B048-85BDC9FD1C3A}</a:tableStyleId>
              </a:tblPr>
              <a:tblGrid>
                <a:gridCol w="1625600">
                  <a:extLst>
                    <a:ext uri="{9D8B030D-6E8A-4147-A177-3AD203B41FA5}">
                      <a16:colId xmlns:a16="http://schemas.microsoft.com/office/drawing/2014/main" val="987674447"/>
                    </a:ext>
                  </a:extLst>
                </a:gridCol>
                <a:gridCol w="1625600">
                  <a:extLst>
                    <a:ext uri="{9D8B030D-6E8A-4147-A177-3AD203B41FA5}">
                      <a16:colId xmlns:a16="http://schemas.microsoft.com/office/drawing/2014/main" val="3200229579"/>
                    </a:ext>
                  </a:extLst>
                </a:gridCol>
                <a:gridCol w="1625600">
                  <a:extLst>
                    <a:ext uri="{9D8B030D-6E8A-4147-A177-3AD203B41FA5}">
                      <a16:colId xmlns:a16="http://schemas.microsoft.com/office/drawing/2014/main" val="1593686589"/>
                    </a:ext>
                  </a:extLst>
                </a:gridCol>
                <a:gridCol w="1625600">
                  <a:extLst>
                    <a:ext uri="{9D8B030D-6E8A-4147-A177-3AD203B41FA5}">
                      <a16:colId xmlns:a16="http://schemas.microsoft.com/office/drawing/2014/main" val="301266083"/>
                    </a:ext>
                  </a:extLst>
                </a:gridCol>
                <a:gridCol w="1625600">
                  <a:extLst>
                    <a:ext uri="{9D8B030D-6E8A-4147-A177-3AD203B41FA5}">
                      <a16:colId xmlns:a16="http://schemas.microsoft.com/office/drawing/2014/main" val="768494188"/>
                    </a:ext>
                  </a:extLst>
                </a:gridCol>
              </a:tblGrid>
              <a:tr h="41656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Samples/Class</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Balanced</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Data Samples</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rgbClr val="002060"/>
                          </a:solidFill>
                        </a:rPr>
                        <a:t>Num Classes</a:t>
                      </a:r>
                      <a:endParaRPr lang="he-IL" dirty="0">
                        <a:highlight>
                          <a:srgbClr val="FFFF00"/>
                        </a:highlight>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Dataset</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4232114633"/>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1000</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Yes</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8,732</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10</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Urban8k</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3728437493"/>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40</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Yes</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2,000</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50</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ESC-50</a:t>
                      </a:r>
                    </a:p>
                  </a:txBody>
                  <a:tcPr/>
                </a:tc>
                <a:extLst>
                  <a:ext uri="{0D108BD9-81ED-4DB2-BD59-A6C34878D82A}">
                    <a16:rowId xmlns:a16="http://schemas.microsoft.com/office/drawing/2014/main" val="954648271"/>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Vary</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No</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51,197</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200 Class – 3935 Sub Class</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FSD-50K</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1711841270"/>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~300</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No</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4,680</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800" b="1" kern="1200" dirty="0">
                          <a:solidFill>
                            <a:srgbClr val="002060"/>
                          </a:solidFill>
                          <a:latin typeface="+mn-lt"/>
                          <a:ea typeface="+mn-ea"/>
                          <a:cs typeface="+mn-cs"/>
                        </a:rPr>
                        <a:t>15</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DCASE-2017</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2802425228"/>
                  </a:ext>
                </a:extLst>
              </a:tr>
            </a:tbl>
          </a:graphicData>
        </a:graphic>
      </p:graphicFrame>
    </p:spTree>
    <p:extLst>
      <p:ext uri="{BB962C8B-B14F-4D97-AF65-F5344CB8AC3E}">
        <p14:creationId xmlns:p14="http://schemas.microsoft.com/office/powerpoint/2010/main" val="450501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UrbanSound8K</a:t>
            </a:r>
            <a:endParaRPr lang="he-IL" dirty="0">
              <a:solidFill>
                <a:srgbClr val="002060"/>
              </a:solidFill>
            </a:endParaRPr>
          </a:p>
        </p:txBody>
      </p:sp>
      <p:sp>
        <p:nvSpPr>
          <p:cNvPr id="5" name="Slide Number Placeholder 4"/>
          <p:cNvSpPr>
            <a:spLocks noGrp="1"/>
          </p:cNvSpPr>
          <p:nvPr>
            <p:ph type="sldNum" sz="quarter" idx="12"/>
          </p:nvPr>
        </p:nvSpPr>
        <p:spPr>
          <a:xfrm>
            <a:off x="-420377" y="6422585"/>
            <a:ext cx="2844800" cy="365125"/>
          </a:xfrm>
        </p:spPr>
        <p:txBody>
          <a:bodyPr/>
          <a:lstStyle/>
          <a:p>
            <a:fld id="{B01D9778-10B4-40FB-B4E4-44FA89A86639}" type="slidenum">
              <a:rPr lang="en-US" smtClean="0"/>
              <a:pPr/>
              <a:t>29</a:t>
            </a:fld>
            <a:endParaRPr lang="en-US"/>
          </a:p>
        </p:txBody>
      </p:sp>
      <p:pic>
        <p:nvPicPr>
          <p:cNvPr id="8" name="תמונה 7">
            <a:extLst>
              <a:ext uri="{FF2B5EF4-FFF2-40B4-BE49-F238E27FC236}">
                <a16:creationId xmlns:a16="http://schemas.microsoft.com/office/drawing/2014/main" id="{A2F8FD7C-5748-EB46-B020-2C9271D1E23D}"/>
              </a:ext>
            </a:extLst>
          </p:cNvPr>
          <p:cNvPicPr>
            <a:picLocks noChangeAspect="1"/>
          </p:cNvPicPr>
          <p:nvPr/>
        </p:nvPicPr>
        <p:blipFill>
          <a:blip r:embed="rId3"/>
          <a:stretch>
            <a:fillRect/>
          </a:stretch>
        </p:blipFill>
        <p:spPr>
          <a:xfrm>
            <a:off x="265127" y="1822574"/>
            <a:ext cx="2499249" cy="3010459"/>
          </a:xfrm>
          <a:prstGeom prst="rect">
            <a:avLst/>
          </a:prstGeom>
          <a:ln w="28575">
            <a:solidFill>
              <a:schemeClr val="tx1"/>
            </a:solidFill>
          </a:ln>
        </p:spPr>
      </p:pic>
      <p:pic>
        <p:nvPicPr>
          <p:cNvPr id="10" name="תמונה 9">
            <a:extLst>
              <a:ext uri="{FF2B5EF4-FFF2-40B4-BE49-F238E27FC236}">
                <a16:creationId xmlns:a16="http://schemas.microsoft.com/office/drawing/2014/main" id="{899FFD44-1AED-7844-EB5D-6B4C0A56081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310941" y="1818885"/>
            <a:ext cx="2505375" cy="3017837"/>
          </a:xfrm>
          <a:prstGeom prst="rect">
            <a:avLst/>
          </a:prstGeom>
          <a:ln w="28575">
            <a:solidFill>
              <a:schemeClr val="tx1"/>
            </a:solidFill>
          </a:ln>
        </p:spPr>
      </p:pic>
      <p:sp>
        <p:nvSpPr>
          <p:cNvPr id="11" name="תיבת טקסט 10">
            <a:extLst>
              <a:ext uri="{FF2B5EF4-FFF2-40B4-BE49-F238E27FC236}">
                <a16:creationId xmlns:a16="http://schemas.microsoft.com/office/drawing/2014/main" id="{19F3875A-E517-C165-EFCE-B0167F0AB471}"/>
              </a:ext>
            </a:extLst>
          </p:cNvPr>
          <p:cNvSpPr txBox="1"/>
          <p:nvPr/>
        </p:nvSpPr>
        <p:spPr>
          <a:xfrm>
            <a:off x="268722" y="4473100"/>
            <a:ext cx="2499249"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UrbanSound8K</a:t>
            </a:r>
            <a:endParaRPr lang="he-IL" dirty="0"/>
          </a:p>
        </p:txBody>
      </p:sp>
      <p:sp>
        <p:nvSpPr>
          <p:cNvPr id="14" name="תיבת טקסט 13">
            <a:extLst>
              <a:ext uri="{FF2B5EF4-FFF2-40B4-BE49-F238E27FC236}">
                <a16:creationId xmlns:a16="http://schemas.microsoft.com/office/drawing/2014/main" id="{5C75E051-2969-1696-DA7A-B469AA212F74}"/>
              </a:ext>
            </a:extLst>
          </p:cNvPr>
          <p:cNvSpPr txBox="1"/>
          <p:nvPr/>
        </p:nvSpPr>
        <p:spPr>
          <a:xfrm>
            <a:off x="3305131" y="4473100"/>
            <a:ext cx="250178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ESC-50</a:t>
            </a:r>
            <a:endParaRPr lang="he-IL" dirty="0"/>
          </a:p>
        </p:txBody>
      </p:sp>
      <p:sp>
        <p:nvSpPr>
          <p:cNvPr id="3" name="תיבת טקסט 2">
            <a:extLst>
              <a:ext uri="{FF2B5EF4-FFF2-40B4-BE49-F238E27FC236}">
                <a16:creationId xmlns:a16="http://schemas.microsoft.com/office/drawing/2014/main" id="{3F124376-A5C7-9C70-05E4-9DEC552C36DF}"/>
              </a:ext>
            </a:extLst>
          </p:cNvPr>
          <p:cNvSpPr txBox="1"/>
          <p:nvPr/>
        </p:nvSpPr>
        <p:spPr>
          <a:xfrm>
            <a:off x="485238" y="4915793"/>
            <a:ext cx="2059025"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t>UrbanSound8K: </a:t>
            </a:r>
          </a:p>
          <a:p>
            <a:r>
              <a:rPr lang="en-US" dirty="0"/>
              <a:t>10 Classes</a:t>
            </a:r>
          </a:p>
          <a:p>
            <a:r>
              <a:rPr lang="en-US" dirty="0"/>
              <a:t>8,732 Data Samples</a:t>
            </a:r>
            <a:endParaRPr lang="he-IL" dirty="0"/>
          </a:p>
        </p:txBody>
      </p:sp>
      <p:sp>
        <p:nvSpPr>
          <p:cNvPr id="4" name="תיבת טקסט 3">
            <a:extLst>
              <a:ext uri="{FF2B5EF4-FFF2-40B4-BE49-F238E27FC236}">
                <a16:creationId xmlns:a16="http://schemas.microsoft.com/office/drawing/2014/main" id="{CD77D65E-B8EA-05E1-52EF-92569A5A87C0}"/>
              </a:ext>
            </a:extLst>
          </p:cNvPr>
          <p:cNvSpPr txBox="1"/>
          <p:nvPr/>
        </p:nvSpPr>
        <p:spPr>
          <a:xfrm>
            <a:off x="3585795" y="4944070"/>
            <a:ext cx="2059025"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solidFill>
                  <a:schemeClr val="bg1">
                    <a:lumMod val="50000"/>
                  </a:schemeClr>
                </a:solidFill>
              </a:rPr>
              <a:t>ESC-50:</a:t>
            </a:r>
          </a:p>
          <a:p>
            <a:r>
              <a:rPr lang="en-US" dirty="0">
                <a:solidFill>
                  <a:schemeClr val="bg1">
                    <a:lumMod val="50000"/>
                  </a:schemeClr>
                </a:solidFill>
              </a:rPr>
              <a:t>50 Classes</a:t>
            </a:r>
          </a:p>
          <a:p>
            <a:r>
              <a:rPr lang="en-US" dirty="0">
                <a:solidFill>
                  <a:schemeClr val="bg1">
                    <a:lumMod val="50000"/>
                  </a:schemeClr>
                </a:solidFill>
              </a:rPr>
              <a:t>2,000 Data Samples</a:t>
            </a:r>
            <a:endParaRPr lang="he-IL" dirty="0">
              <a:solidFill>
                <a:schemeClr val="bg1">
                  <a:lumMod val="50000"/>
                </a:schemeClr>
              </a:solidFill>
            </a:endParaRPr>
          </a:p>
        </p:txBody>
      </p:sp>
      <p:pic>
        <p:nvPicPr>
          <p:cNvPr id="7" name="תמונה 6">
            <a:extLst>
              <a:ext uri="{FF2B5EF4-FFF2-40B4-BE49-F238E27FC236}">
                <a16:creationId xmlns:a16="http://schemas.microsoft.com/office/drawing/2014/main" id="{1EF072D2-6F1A-F58E-E180-FF216A8F8212}"/>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362881" y="1810310"/>
            <a:ext cx="2514581" cy="3034986"/>
          </a:xfrm>
          <a:prstGeom prst="rect">
            <a:avLst/>
          </a:prstGeom>
          <a:ln w="28575">
            <a:solidFill>
              <a:schemeClr val="tx1"/>
            </a:solidFill>
          </a:ln>
        </p:spPr>
      </p:pic>
      <p:sp>
        <p:nvSpPr>
          <p:cNvPr id="13" name="תיבת טקסט 12">
            <a:extLst>
              <a:ext uri="{FF2B5EF4-FFF2-40B4-BE49-F238E27FC236}">
                <a16:creationId xmlns:a16="http://schemas.microsoft.com/office/drawing/2014/main" id="{CD405469-C3FA-C2D0-6DA9-9B91870AA58A}"/>
              </a:ext>
            </a:extLst>
          </p:cNvPr>
          <p:cNvSpPr txBox="1"/>
          <p:nvPr/>
        </p:nvSpPr>
        <p:spPr>
          <a:xfrm>
            <a:off x="6340737" y="4474967"/>
            <a:ext cx="2515282"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FSD50K</a:t>
            </a:r>
            <a:endParaRPr lang="he-IL" dirty="0"/>
          </a:p>
        </p:txBody>
      </p:sp>
      <p:sp>
        <p:nvSpPr>
          <p:cNvPr id="15" name="תיבת טקסט 14">
            <a:extLst>
              <a:ext uri="{FF2B5EF4-FFF2-40B4-BE49-F238E27FC236}">
                <a16:creationId xmlns:a16="http://schemas.microsoft.com/office/drawing/2014/main" id="{52EE2781-6CE1-CD5E-467E-F17CA9508634}"/>
              </a:ext>
            </a:extLst>
          </p:cNvPr>
          <p:cNvSpPr txBox="1"/>
          <p:nvPr/>
        </p:nvSpPr>
        <p:spPr>
          <a:xfrm>
            <a:off x="6505490" y="4883497"/>
            <a:ext cx="2241768"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solidFill>
                  <a:schemeClr val="bg1">
                    <a:lumMod val="50000"/>
                  </a:schemeClr>
                </a:solidFill>
              </a:rPr>
              <a:t>FSD50K: </a:t>
            </a:r>
          </a:p>
          <a:p>
            <a:r>
              <a:rPr lang="en-US" dirty="0">
                <a:solidFill>
                  <a:schemeClr val="bg1">
                    <a:lumMod val="50000"/>
                  </a:schemeClr>
                </a:solidFill>
              </a:rPr>
              <a:t>3,935 Classes</a:t>
            </a:r>
          </a:p>
          <a:p>
            <a:r>
              <a:rPr lang="he-IL" dirty="0">
                <a:solidFill>
                  <a:schemeClr val="bg1">
                    <a:lumMod val="50000"/>
                  </a:schemeClr>
                </a:solidFill>
              </a:rPr>
              <a:t>51,197</a:t>
            </a:r>
            <a:r>
              <a:rPr lang="en-US" dirty="0">
                <a:solidFill>
                  <a:schemeClr val="bg1">
                    <a:lumMod val="50000"/>
                  </a:schemeClr>
                </a:solidFill>
              </a:rPr>
              <a:t> Data Samples</a:t>
            </a:r>
            <a:endParaRPr lang="he-IL" dirty="0">
              <a:solidFill>
                <a:schemeClr val="bg1">
                  <a:lumMod val="50000"/>
                </a:schemeClr>
              </a:solidFill>
            </a:endParaRPr>
          </a:p>
        </p:txBody>
      </p:sp>
      <p:pic>
        <p:nvPicPr>
          <p:cNvPr id="17" name="תמונה 16">
            <a:extLst>
              <a:ext uri="{FF2B5EF4-FFF2-40B4-BE49-F238E27FC236}">
                <a16:creationId xmlns:a16="http://schemas.microsoft.com/office/drawing/2014/main" id="{526692D7-14C7-C91C-CFAB-86317EAAB52A}"/>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9424027" y="1795910"/>
            <a:ext cx="2499251" cy="3063787"/>
          </a:xfrm>
          <a:prstGeom prst="rect">
            <a:avLst/>
          </a:prstGeom>
          <a:ln w="28575">
            <a:solidFill>
              <a:schemeClr val="tx1"/>
            </a:solidFill>
          </a:ln>
        </p:spPr>
      </p:pic>
      <p:sp>
        <p:nvSpPr>
          <p:cNvPr id="18" name="תיבת טקסט 17">
            <a:extLst>
              <a:ext uri="{FF2B5EF4-FFF2-40B4-BE49-F238E27FC236}">
                <a16:creationId xmlns:a16="http://schemas.microsoft.com/office/drawing/2014/main" id="{C9B6EFAD-D538-8F9C-311C-DC12CDD94331}"/>
              </a:ext>
            </a:extLst>
          </p:cNvPr>
          <p:cNvSpPr txBox="1"/>
          <p:nvPr/>
        </p:nvSpPr>
        <p:spPr>
          <a:xfrm>
            <a:off x="9401822" y="4480441"/>
            <a:ext cx="249925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Dcase-2017</a:t>
            </a:r>
            <a:endParaRPr lang="he-IL" dirty="0"/>
          </a:p>
        </p:txBody>
      </p:sp>
      <p:sp>
        <p:nvSpPr>
          <p:cNvPr id="19" name="תיבת טקסט 18">
            <a:extLst>
              <a:ext uri="{FF2B5EF4-FFF2-40B4-BE49-F238E27FC236}">
                <a16:creationId xmlns:a16="http://schemas.microsoft.com/office/drawing/2014/main" id="{588D376A-7079-2F2B-0E99-8B95E25377BF}"/>
              </a:ext>
            </a:extLst>
          </p:cNvPr>
          <p:cNvSpPr txBox="1"/>
          <p:nvPr/>
        </p:nvSpPr>
        <p:spPr>
          <a:xfrm>
            <a:off x="9639032" y="4918397"/>
            <a:ext cx="2113528" cy="923330"/>
          </a:xfrm>
          <a:prstGeom prst="rect">
            <a:avLst/>
          </a:prstGeom>
          <a:noFill/>
        </p:spPr>
        <p:txBody>
          <a:bodyPr wrap="none" rtlCol="1">
            <a:spAutoFit/>
          </a:bodyPr>
          <a:lstStyle/>
          <a:p>
            <a:pPr algn="ctr"/>
            <a:r>
              <a:rPr lang="en-US" b="1" dirty="0">
                <a:solidFill>
                  <a:schemeClr val="bg1">
                    <a:lumMod val="50000"/>
                  </a:schemeClr>
                </a:solidFill>
              </a:rPr>
              <a:t>DCASE-2017: </a:t>
            </a:r>
          </a:p>
          <a:p>
            <a:pPr algn="ctr"/>
            <a:r>
              <a:rPr lang="en-US" b="1" dirty="0">
                <a:solidFill>
                  <a:schemeClr val="bg1">
                    <a:lumMod val="50000"/>
                  </a:schemeClr>
                </a:solidFill>
              </a:rPr>
              <a:t>15 Classes</a:t>
            </a:r>
          </a:p>
          <a:p>
            <a:pPr algn="ctr"/>
            <a:r>
              <a:rPr lang="he-IL" b="1" dirty="0">
                <a:solidFill>
                  <a:schemeClr val="bg1">
                    <a:lumMod val="50000"/>
                  </a:schemeClr>
                </a:solidFill>
              </a:rPr>
              <a:t>4,680</a:t>
            </a:r>
            <a:r>
              <a:rPr lang="en-US" b="1" dirty="0">
                <a:solidFill>
                  <a:schemeClr val="bg1">
                    <a:lumMod val="50000"/>
                  </a:schemeClr>
                </a:solidFill>
              </a:rPr>
              <a:t> Data Samples</a:t>
            </a:r>
            <a:endParaRPr lang="he-IL" b="1" dirty="0">
              <a:solidFill>
                <a:schemeClr val="bg1">
                  <a:lumMod val="50000"/>
                </a:schemeClr>
              </a:solidFill>
            </a:endParaRPr>
          </a:p>
        </p:txBody>
      </p:sp>
    </p:spTree>
    <p:extLst>
      <p:ext uri="{BB962C8B-B14F-4D97-AF65-F5344CB8AC3E}">
        <p14:creationId xmlns:p14="http://schemas.microsoft.com/office/powerpoint/2010/main" val="1316753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2C6-168D-53BC-99CD-97AB9352D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ED9E2F-3F20-D0EE-27FD-52649323591D}"/>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3" name="Content Placeholder 2">
            <a:extLst>
              <a:ext uri="{FF2B5EF4-FFF2-40B4-BE49-F238E27FC236}">
                <a16:creationId xmlns:a16="http://schemas.microsoft.com/office/drawing/2014/main" id="{D316494D-87C6-8FAB-B24A-02DAE6E09464}"/>
              </a:ext>
            </a:extLst>
          </p:cNvPr>
          <p:cNvSpPr>
            <a:spLocks noGrp="1"/>
          </p:cNvSpPr>
          <p:nvPr>
            <p:ph idx="1"/>
          </p:nvPr>
        </p:nvSpPr>
        <p:spPr/>
        <p:txBody>
          <a:bodyPr>
            <a:normAutofit fontScale="77500" lnSpcReduction="20000"/>
          </a:bodyPr>
          <a:lstStyle/>
          <a:p>
            <a:pPr>
              <a:lnSpc>
                <a:spcPct val="300000"/>
              </a:lnSpc>
            </a:pPr>
            <a:r>
              <a:rPr lang="en-US" dirty="0">
                <a:solidFill>
                  <a:srgbClr val="002060"/>
                </a:solidFill>
              </a:rPr>
              <a:t>Background, Project goal and literature survey </a:t>
            </a:r>
          </a:p>
          <a:p>
            <a:pPr>
              <a:lnSpc>
                <a:spcPct val="300000"/>
              </a:lnSpc>
            </a:pPr>
            <a:r>
              <a:rPr lang="en-US" dirty="0">
                <a:solidFill>
                  <a:schemeClr val="bg1">
                    <a:lumMod val="65000"/>
                  </a:schemeClr>
                </a:solidFill>
              </a:rPr>
              <a:t>Problem reproduction</a:t>
            </a:r>
          </a:p>
          <a:p>
            <a:pPr>
              <a:lnSpc>
                <a:spcPct val="300000"/>
              </a:lnSpc>
            </a:pPr>
            <a:r>
              <a:rPr lang="en-US" dirty="0">
                <a:solidFill>
                  <a:schemeClr val="bg1">
                    <a:lumMod val="65000"/>
                  </a:schemeClr>
                </a:solidFill>
              </a:rPr>
              <a:t>Calibration for audio classification network</a:t>
            </a:r>
          </a:p>
          <a:p>
            <a:pPr>
              <a:lnSpc>
                <a:spcPct val="300000"/>
              </a:lnSpc>
            </a:pPr>
            <a:r>
              <a:rPr lang="en-US" dirty="0">
                <a:solidFill>
                  <a:schemeClr val="bg1">
                    <a:lumMod val="65000"/>
                  </a:schemeClr>
                </a:solidFill>
              </a:rPr>
              <a:t>Conclusions</a:t>
            </a:r>
            <a:endParaRPr lang="he-IL" dirty="0">
              <a:solidFill>
                <a:schemeClr val="bg1">
                  <a:lumMod val="65000"/>
                </a:schemeClr>
              </a:solidFill>
            </a:endParaRPr>
          </a:p>
        </p:txBody>
      </p:sp>
      <p:sp>
        <p:nvSpPr>
          <p:cNvPr id="5" name="Slide Number Placeholder 4">
            <a:extLst>
              <a:ext uri="{FF2B5EF4-FFF2-40B4-BE49-F238E27FC236}">
                <a16:creationId xmlns:a16="http://schemas.microsoft.com/office/drawing/2014/main" id="{84D165BC-8631-05BA-0636-BC21D7826D8E}"/>
              </a:ext>
            </a:extLst>
          </p:cNvPr>
          <p:cNvSpPr>
            <a:spLocks noGrp="1"/>
          </p:cNvSpPr>
          <p:nvPr>
            <p:ph type="sldNum" sz="quarter" idx="12"/>
          </p:nvPr>
        </p:nvSpPr>
        <p:spPr/>
        <p:txBody>
          <a:bodyPr/>
          <a:lstStyle/>
          <a:p>
            <a:fld id="{B01D9778-10B4-40FB-B4E4-44FA89A86639}" type="slidenum">
              <a:rPr lang="en-US" smtClean="0"/>
              <a:pPr/>
              <a:t>3</a:t>
            </a:fld>
            <a:endParaRPr lang="en-US"/>
          </a:p>
        </p:txBody>
      </p:sp>
    </p:spTree>
    <p:extLst>
      <p:ext uri="{BB962C8B-B14F-4D97-AF65-F5344CB8AC3E}">
        <p14:creationId xmlns:p14="http://schemas.microsoft.com/office/powerpoint/2010/main" val="1885634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Urban8K – Results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30</a:t>
            </a:fld>
            <a:endParaRPr lang="en-US"/>
          </a:p>
        </p:txBody>
      </p:sp>
      <p:sp>
        <p:nvSpPr>
          <p:cNvPr id="23" name="תיבת טקסט 22">
            <a:extLst>
              <a:ext uri="{FF2B5EF4-FFF2-40B4-BE49-F238E27FC236}">
                <a16:creationId xmlns:a16="http://schemas.microsoft.com/office/drawing/2014/main" id="{AEF847D7-048D-EEDA-4220-331BB667EBC7}"/>
              </a:ext>
            </a:extLst>
          </p:cNvPr>
          <p:cNvSpPr txBox="1"/>
          <p:nvPr/>
        </p:nvSpPr>
        <p:spPr>
          <a:xfrm>
            <a:off x="1199931" y="5884475"/>
            <a:ext cx="4191000" cy="369332"/>
          </a:xfrm>
          <a:prstGeom prst="rect">
            <a:avLst/>
          </a:prstGeom>
          <a:noFill/>
        </p:spPr>
        <p:txBody>
          <a:bodyPr wrap="square" rtlCol="1">
            <a:spAutoFit/>
          </a:bodyPr>
          <a:lstStyle/>
          <a:p>
            <a:r>
              <a:rPr lang="en-US" dirty="0"/>
              <a:t>Urban8K – </a:t>
            </a:r>
            <a:r>
              <a:rPr lang="en-US" dirty="0" err="1"/>
              <a:t>Gurbuz</a:t>
            </a:r>
            <a:r>
              <a:rPr lang="en-US" dirty="0"/>
              <a:t> Network Uncalibrated</a:t>
            </a:r>
            <a:endParaRPr lang="he-IL" dirty="0"/>
          </a:p>
        </p:txBody>
      </p:sp>
      <p:sp>
        <p:nvSpPr>
          <p:cNvPr id="10" name="תיבת טקסט 9">
            <a:extLst>
              <a:ext uri="{FF2B5EF4-FFF2-40B4-BE49-F238E27FC236}">
                <a16:creationId xmlns:a16="http://schemas.microsoft.com/office/drawing/2014/main" id="{CF5BDBEA-6AA2-EDE0-F234-22E8CA5EA692}"/>
              </a:ext>
            </a:extLst>
          </p:cNvPr>
          <p:cNvSpPr txBox="1"/>
          <p:nvPr/>
        </p:nvSpPr>
        <p:spPr>
          <a:xfrm>
            <a:off x="7321331" y="5955395"/>
            <a:ext cx="3429000" cy="646331"/>
          </a:xfrm>
          <a:prstGeom prst="rect">
            <a:avLst/>
          </a:prstGeom>
          <a:noFill/>
        </p:spPr>
        <p:txBody>
          <a:bodyPr wrap="square" rtlCol="1">
            <a:spAutoFit/>
          </a:bodyPr>
          <a:lstStyle/>
          <a:p>
            <a:pPr algn="ctr"/>
            <a:r>
              <a:rPr lang="en-US" dirty="0"/>
              <a:t>Urban8K – </a:t>
            </a:r>
            <a:r>
              <a:rPr lang="en-US" dirty="0" err="1"/>
              <a:t>Gurbuz</a:t>
            </a:r>
            <a:r>
              <a:rPr lang="en-US" dirty="0"/>
              <a:t> Network Temperature Scaling Calibration</a:t>
            </a:r>
            <a:endParaRPr lang="he-IL" dirty="0"/>
          </a:p>
        </p:txBody>
      </p:sp>
      <p:pic>
        <p:nvPicPr>
          <p:cNvPr id="6" name="תמונה 5" descr="תמונה שמכילה טקסט, צילום מסך, תרשים, עלילה&#10;&#10;התיאור נוצר באופן אוטומטי">
            <a:extLst>
              <a:ext uri="{FF2B5EF4-FFF2-40B4-BE49-F238E27FC236}">
                <a16:creationId xmlns:a16="http://schemas.microsoft.com/office/drawing/2014/main" id="{C2733FE7-6C57-64DD-1F56-9C219E7B2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152" y="1295400"/>
            <a:ext cx="5436662" cy="4659995"/>
          </a:xfrm>
          <a:prstGeom prst="rect">
            <a:avLst/>
          </a:prstGeom>
        </p:spPr>
      </p:pic>
      <p:pic>
        <p:nvPicPr>
          <p:cNvPr id="9" name="תמונה 8" descr="תמונה שמכילה טקסט, צילום מסך, תרשים, עלילה&#10;&#10;התיאור נוצר באופן אוטומטי">
            <a:extLst>
              <a:ext uri="{FF2B5EF4-FFF2-40B4-BE49-F238E27FC236}">
                <a16:creationId xmlns:a16="http://schemas.microsoft.com/office/drawing/2014/main" id="{944A8E9D-4042-FCC8-744B-F0DAFD9F6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14" y="1295400"/>
            <a:ext cx="5436662" cy="4659995"/>
          </a:xfrm>
          <a:prstGeom prst="rect">
            <a:avLst/>
          </a:prstGeom>
        </p:spPr>
      </p:pic>
      <p:sp>
        <p:nvSpPr>
          <p:cNvPr id="4" name="תיבת טקסט 3">
            <a:extLst>
              <a:ext uri="{FF2B5EF4-FFF2-40B4-BE49-F238E27FC236}">
                <a16:creationId xmlns:a16="http://schemas.microsoft.com/office/drawing/2014/main" id="{2B2CA0CD-E042-64DE-0E58-E10829F1DFD2}"/>
              </a:ext>
            </a:extLst>
          </p:cNvPr>
          <p:cNvSpPr txBox="1"/>
          <p:nvPr/>
        </p:nvSpPr>
        <p:spPr>
          <a:xfrm>
            <a:off x="131380" y="6396335"/>
            <a:ext cx="4724400" cy="461665"/>
          </a:xfrm>
          <a:prstGeom prst="rect">
            <a:avLst/>
          </a:prstGeom>
          <a:noFill/>
        </p:spPr>
        <p:txBody>
          <a:bodyPr wrap="square">
            <a:spAutoFit/>
          </a:bodyPr>
          <a:lstStyle/>
          <a:p>
            <a:pPr marL="0" lvl="0" indent="0" algn="l" rtl="0">
              <a:buFont typeface="Arial" panose="020B0604020202020204" pitchFamily="34" charset="0"/>
              <a:buNone/>
            </a:pPr>
            <a:r>
              <a:rPr lang="en-US" sz="1200" dirty="0">
                <a:solidFill>
                  <a:srgbClr val="002060"/>
                </a:solidFill>
              </a:rPr>
              <a:t>*10 Layers, CNN Based combined with Max and average Pooling and dropout.</a:t>
            </a:r>
          </a:p>
        </p:txBody>
      </p:sp>
    </p:spTree>
    <p:extLst>
      <p:ext uri="{BB962C8B-B14F-4D97-AF65-F5344CB8AC3E}">
        <p14:creationId xmlns:p14="http://schemas.microsoft.com/office/powerpoint/2010/main" val="1025093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Urban8K – Results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31</a:t>
            </a:fld>
            <a:endParaRPr lang="en-US"/>
          </a:p>
        </p:txBody>
      </p:sp>
      <p:sp>
        <p:nvSpPr>
          <p:cNvPr id="23" name="תיבת טקסט 22">
            <a:extLst>
              <a:ext uri="{FF2B5EF4-FFF2-40B4-BE49-F238E27FC236}">
                <a16:creationId xmlns:a16="http://schemas.microsoft.com/office/drawing/2014/main" id="{AEF847D7-048D-EEDA-4220-331BB667EBC7}"/>
              </a:ext>
            </a:extLst>
          </p:cNvPr>
          <p:cNvSpPr txBox="1"/>
          <p:nvPr/>
        </p:nvSpPr>
        <p:spPr>
          <a:xfrm>
            <a:off x="1295400" y="5751173"/>
            <a:ext cx="4191000" cy="369332"/>
          </a:xfrm>
          <a:prstGeom prst="rect">
            <a:avLst/>
          </a:prstGeom>
          <a:noFill/>
        </p:spPr>
        <p:txBody>
          <a:bodyPr wrap="square" rtlCol="1">
            <a:spAutoFit/>
          </a:bodyPr>
          <a:lstStyle/>
          <a:p>
            <a:r>
              <a:rPr lang="en-US" dirty="0"/>
              <a:t>Urban8K – Nitish Network Uncalibrated</a:t>
            </a:r>
            <a:endParaRPr lang="he-IL" dirty="0"/>
          </a:p>
        </p:txBody>
      </p:sp>
      <p:sp>
        <p:nvSpPr>
          <p:cNvPr id="10" name="תיבת טקסט 9">
            <a:extLst>
              <a:ext uri="{FF2B5EF4-FFF2-40B4-BE49-F238E27FC236}">
                <a16:creationId xmlns:a16="http://schemas.microsoft.com/office/drawing/2014/main" id="{CF5BDBEA-6AA2-EDE0-F234-22E8CA5EA692}"/>
              </a:ext>
            </a:extLst>
          </p:cNvPr>
          <p:cNvSpPr txBox="1"/>
          <p:nvPr/>
        </p:nvSpPr>
        <p:spPr>
          <a:xfrm>
            <a:off x="7696200" y="5741330"/>
            <a:ext cx="3429000" cy="646331"/>
          </a:xfrm>
          <a:prstGeom prst="rect">
            <a:avLst/>
          </a:prstGeom>
          <a:noFill/>
        </p:spPr>
        <p:txBody>
          <a:bodyPr wrap="square" rtlCol="1">
            <a:spAutoFit/>
          </a:bodyPr>
          <a:lstStyle/>
          <a:p>
            <a:pPr algn="ctr"/>
            <a:r>
              <a:rPr lang="en-US" dirty="0"/>
              <a:t>Urban8K – Nitish Network Temperature Scaling Calibration</a:t>
            </a:r>
            <a:endParaRPr lang="he-IL" dirty="0"/>
          </a:p>
        </p:txBody>
      </p:sp>
      <p:pic>
        <p:nvPicPr>
          <p:cNvPr id="13" name="תמונה 12" descr="תמונה שמכילה טקסט, תרשים, צילום מסך, עלילה&#10;&#10;התיאור נוצר באופן אוטומטי">
            <a:extLst>
              <a:ext uri="{FF2B5EF4-FFF2-40B4-BE49-F238E27FC236}">
                <a16:creationId xmlns:a16="http://schemas.microsoft.com/office/drawing/2014/main" id="{5339E5CA-3DC5-1040-1DBD-4AEADF500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63766"/>
            <a:ext cx="11289196" cy="4589584"/>
          </a:xfrm>
          <a:prstGeom prst="rect">
            <a:avLst/>
          </a:prstGeom>
        </p:spPr>
      </p:pic>
      <p:sp>
        <p:nvSpPr>
          <p:cNvPr id="3" name="תיבת טקסט 2">
            <a:extLst>
              <a:ext uri="{FF2B5EF4-FFF2-40B4-BE49-F238E27FC236}">
                <a16:creationId xmlns:a16="http://schemas.microsoft.com/office/drawing/2014/main" id="{697C8320-48D5-60CE-3433-35AC00A930F9}"/>
              </a:ext>
            </a:extLst>
          </p:cNvPr>
          <p:cNvSpPr txBox="1"/>
          <p:nvPr/>
        </p:nvSpPr>
        <p:spPr>
          <a:xfrm>
            <a:off x="152400" y="6352529"/>
            <a:ext cx="4724400" cy="461665"/>
          </a:xfrm>
          <a:prstGeom prst="rect">
            <a:avLst/>
          </a:prstGeom>
          <a:noFill/>
        </p:spPr>
        <p:txBody>
          <a:bodyPr wrap="square">
            <a:spAutoFit/>
          </a:bodyPr>
          <a:lstStyle/>
          <a:p>
            <a:pPr marL="0" lvl="0" indent="0" algn="l" rtl="0">
              <a:buFont typeface="Arial" panose="020B0604020202020204" pitchFamily="34" charset="0"/>
              <a:buNone/>
            </a:pPr>
            <a:r>
              <a:rPr lang="en-US" sz="1200" dirty="0">
                <a:solidFill>
                  <a:srgbClr val="002060"/>
                </a:solidFill>
              </a:rPr>
              <a:t>*10 Layers, Fully connected Architecture combined with dropout and </a:t>
            </a:r>
            <a:r>
              <a:rPr lang="en-US" sz="1200" dirty="0" err="1">
                <a:solidFill>
                  <a:srgbClr val="002060"/>
                </a:solidFill>
              </a:rPr>
              <a:t>ReLU</a:t>
            </a:r>
            <a:r>
              <a:rPr lang="en-US" sz="1200" dirty="0">
                <a:solidFill>
                  <a:srgbClr val="002060"/>
                </a:solidFill>
              </a:rPr>
              <a:t> activation.</a:t>
            </a:r>
          </a:p>
        </p:txBody>
      </p:sp>
    </p:spTree>
    <p:extLst>
      <p:ext uri="{BB962C8B-B14F-4D97-AF65-F5344CB8AC3E}">
        <p14:creationId xmlns:p14="http://schemas.microsoft.com/office/powerpoint/2010/main" val="1514319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84BAA1-D171-170C-7478-0395BB00587E}"/>
              </a:ext>
            </a:extLst>
          </p:cNvPr>
          <p:cNvSpPr>
            <a:spLocks noGrp="1"/>
          </p:cNvSpPr>
          <p:nvPr>
            <p:ph type="title"/>
          </p:nvPr>
        </p:nvSpPr>
        <p:spPr>
          <a:xfrm>
            <a:off x="609600" y="0"/>
            <a:ext cx="10972800" cy="1143000"/>
          </a:xfrm>
        </p:spPr>
        <p:txBody>
          <a:bodyPr/>
          <a:lstStyle/>
          <a:p>
            <a:r>
              <a:rPr lang="en-US" dirty="0">
                <a:solidFill>
                  <a:srgbClr val="002060"/>
                </a:solidFill>
              </a:rPr>
              <a:t>Chosen Datasets – Results </a:t>
            </a:r>
            <a:endParaRPr lang="he-IL" dirty="0"/>
          </a:p>
        </p:txBody>
      </p:sp>
      <p:sp>
        <p:nvSpPr>
          <p:cNvPr id="4" name="מציין מיקום של מספר שקופית 3">
            <a:extLst>
              <a:ext uri="{FF2B5EF4-FFF2-40B4-BE49-F238E27FC236}">
                <a16:creationId xmlns:a16="http://schemas.microsoft.com/office/drawing/2014/main" id="{38DADF20-5D7A-E026-0009-16EC51F1E338}"/>
              </a:ext>
            </a:extLst>
          </p:cNvPr>
          <p:cNvSpPr>
            <a:spLocks noGrp="1"/>
          </p:cNvSpPr>
          <p:nvPr>
            <p:ph type="sldNum" sz="quarter" idx="12"/>
          </p:nvPr>
        </p:nvSpPr>
        <p:spPr/>
        <p:txBody>
          <a:bodyPr/>
          <a:lstStyle/>
          <a:p>
            <a:fld id="{B01D9778-10B4-40FB-B4E4-44FA89A86639}" type="slidenum">
              <a:rPr lang="en-US" smtClean="0"/>
              <a:pPr/>
              <a:t>32</a:t>
            </a:fld>
            <a:endParaRPr lang="en-US"/>
          </a:p>
        </p:txBody>
      </p:sp>
      <p:graphicFrame>
        <p:nvGraphicFramePr>
          <p:cNvPr id="5" name="טבלה 4">
            <a:extLst>
              <a:ext uri="{FF2B5EF4-FFF2-40B4-BE49-F238E27FC236}">
                <a16:creationId xmlns:a16="http://schemas.microsoft.com/office/drawing/2014/main" id="{A2C85D12-E6E0-1B56-7D57-A2661561DFE2}"/>
              </a:ext>
            </a:extLst>
          </p:cNvPr>
          <p:cNvGraphicFramePr>
            <a:graphicFrameLocks noGrp="1"/>
          </p:cNvGraphicFramePr>
          <p:nvPr>
            <p:extLst>
              <p:ext uri="{D42A27DB-BD31-4B8C-83A1-F6EECF244321}">
                <p14:modId xmlns:p14="http://schemas.microsoft.com/office/powerpoint/2010/main" val="2328044505"/>
              </p:ext>
            </p:extLst>
          </p:nvPr>
        </p:nvGraphicFramePr>
        <p:xfrm>
          <a:off x="1828797" y="2362200"/>
          <a:ext cx="8128002" cy="1381760"/>
        </p:xfrm>
        <a:graphic>
          <a:graphicData uri="http://schemas.openxmlformats.org/drawingml/2006/table">
            <a:tbl>
              <a:tblPr rtl="1" firstRow="1" bandRow="1">
                <a:tableStyleId>{5C22544A-7EE6-4342-B048-85BDC9FD1C3A}</a:tableStyleId>
              </a:tblPr>
              <a:tblGrid>
                <a:gridCol w="1354667">
                  <a:extLst>
                    <a:ext uri="{9D8B030D-6E8A-4147-A177-3AD203B41FA5}">
                      <a16:colId xmlns:a16="http://schemas.microsoft.com/office/drawing/2014/main" val="987674447"/>
                    </a:ext>
                  </a:extLst>
                </a:gridCol>
                <a:gridCol w="1354667">
                  <a:extLst>
                    <a:ext uri="{9D8B030D-6E8A-4147-A177-3AD203B41FA5}">
                      <a16:colId xmlns:a16="http://schemas.microsoft.com/office/drawing/2014/main" val="1343921801"/>
                    </a:ext>
                  </a:extLst>
                </a:gridCol>
                <a:gridCol w="1354667">
                  <a:extLst>
                    <a:ext uri="{9D8B030D-6E8A-4147-A177-3AD203B41FA5}">
                      <a16:colId xmlns:a16="http://schemas.microsoft.com/office/drawing/2014/main" val="3200229579"/>
                    </a:ext>
                  </a:extLst>
                </a:gridCol>
                <a:gridCol w="1354667">
                  <a:extLst>
                    <a:ext uri="{9D8B030D-6E8A-4147-A177-3AD203B41FA5}">
                      <a16:colId xmlns:a16="http://schemas.microsoft.com/office/drawing/2014/main" val="1593686589"/>
                    </a:ext>
                  </a:extLst>
                </a:gridCol>
                <a:gridCol w="1354667">
                  <a:extLst>
                    <a:ext uri="{9D8B030D-6E8A-4147-A177-3AD203B41FA5}">
                      <a16:colId xmlns:a16="http://schemas.microsoft.com/office/drawing/2014/main" val="301266083"/>
                    </a:ext>
                  </a:extLst>
                </a:gridCol>
                <a:gridCol w="1354667">
                  <a:extLst>
                    <a:ext uri="{9D8B030D-6E8A-4147-A177-3AD203B41FA5}">
                      <a16:colId xmlns:a16="http://schemas.microsoft.com/office/drawing/2014/main" val="768494188"/>
                    </a:ext>
                  </a:extLst>
                </a:gridCol>
              </a:tblGrid>
              <a:tr h="41656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Temp Scaling ECE</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Over/Under Confidence</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Uncalibrated ECE</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Accuracy</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rgbClr val="002060"/>
                          </a:solidFill>
                        </a:rPr>
                        <a:t>Network</a:t>
                      </a:r>
                      <a:endParaRPr lang="he-IL" dirty="0">
                        <a:highlight>
                          <a:srgbClr val="FFFF00"/>
                        </a:highlight>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Dataset</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4232114633"/>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1.3%</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Under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1.8%</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91.64%</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err="1">
                          <a:solidFill>
                            <a:srgbClr val="002060"/>
                          </a:solidFill>
                          <a:latin typeface="+mn-lt"/>
                          <a:ea typeface="+mn-ea"/>
                          <a:cs typeface="+mn-cs"/>
                        </a:rPr>
                        <a:t>Gurbuz</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Urban8k</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3728437493"/>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1.5%</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Under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2.2%</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88.24%</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Nitish</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Urban8k</a:t>
                      </a:r>
                    </a:p>
                  </a:txBody>
                  <a:tcPr/>
                </a:tc>
                <a:extLst>
                  <a:ext uri="{0D108BD9-81ED-4DB2-BD59-A6C34878D82A}">
                    <a16:rowId xmlns:a16="http://schemas.microsoft.com/office/drawing/2014/main" val="954648271"/>
                  </a:ext>
                </a:extLst>
              </a:tr>
            </a:tbl>
          </a:graphicData>
        </a:graphic>
      </p:graphicFrame>
    </p:spTree>
    <p:extLst>
      <p:ext uri="{BB962C8B-B14F-4D97-AF65-F5344CB8AC3E}">
        <p14:creationId xmlns:p14="http://schemas.microsoft.com/office/powerpoint/2010/main" val="1885220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UrbanSound8K</a:t>
            </a:r>
            <a:endParaRPr lang="he-IL" dirty="0">
              <a:solidFill>
                <a:srgbClr val="002060"/>
              </a:solidFill>
            </a:endParaRPr>
          </a:p>
        </p:txBody>
      </p:sp>
      <p:sp>
        <p:nvSpPr>
          <p:cNvPr id="5" name="Slide Number Placeholder 4"/>
          <p:cNvSpPr>
            <a:spLocks noGrp="1"/>
          </p:cNvSpPr>
          <p:nvPr>
            <p:ph type="sldNum" sz="quarter" idx="12"/>
          </p:nvPr>
        </p:nvSpPr>
        <p:spPr>
          <a:xfrm>
            <a:off x="-420377" y="6422585"/>
            <a:ext cx="2844800" cy="365125"/>
          </a:xfrm>
        </p:spPr>
        <p:txBody>
          <a:bodyPr/>
          <a:lstStyle/>
          <a:p>
            <a:fld id="{B01D9778-10B4-40FB-B4E4-44FA89A86639}" type="slidenum">
              <a:rPr lang="en-US" smtClean="0"/>
              <a:pPr/>
              <a:t>33</a:t>
            </a:fld>
            <a:endParaRPr lang="en-US"/>
          </a:p>
        </p:txBody>
      </p:sp>
      <p:pic>
        <p:nvPicPr>
          <p:cNvPr id="8" name="תמונה 7">
            <a:extLst>
              <a:ext uri="{FF2B5EF4-FFF2-40B4-BE49-F238E27FC236}">
                <a16:creationId xmlns:a16="http://schemas.microsoft.com/office/drawing/2014/main" id="{A2F8FD7C-5748-EB46-B020-2C9271D1E23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5127" y="1822574"/>
            <a:ext cx="2499249" cy="3010459"/>
          </a:xfrm>
          <a:prstGeom prst="rect">
            <a:avLst/>
          </a:prstGeom>
          <a:ln w="28575">
            <a:solidFill>
              <a:schemeClr val="tx1"/>
            </a:solidFill>
          </a:ln>
        </p:spPr>
      </p:pic>
      <p:pic>
        <p:nvPicPr>
          <p:cNvPr id="10" name="תמונה 9">
            <a:extLst>
              <a:ext uri="{FF2B5EF4-FFF2-40B4-BE49-F238E27FC236}">
                <a16:creationId xmlns:a16="http://schemas.microsoft.com/office/drawing/2014/main" id="{899FFD44-1AED-7844-EB5D-6B4C0A56081E}"/>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3310941" y="1818885"/>
            <a:ext cx="2505375" cy="3017837"/>
          </a:xfrm>
          <a:prstGeom prst="rect">
            <a:avLst/>
          </a:prstGeom>
          <a:ln w="28575">
            <a:solidFill>
              <a:schemeClr val="tx1"/>
            </a:solidFill>
          </a:ln>
        </p:spPr>
      </p:pic>
      <p:sp>
        <p:nvSpPr>
          <p:cNvPr id="11" name="תיבת טקסט 10">
            <a:extLst>
              <a:ext uri="{FF2B5EF4-FFF2-40B4-BE49-F238E27FC236}">
                <a16:creationId xmlns:a16="http://schemas.microsoft.com/office/drawing/2014/main" id="{19F3875A-E517-C165-EFCE-B0167F0AB471}"/>
              </a:ext>
            </a:extLst>
          </p:cNvPr>
          <p:cNvSpPr txBox="1"/>
          <p:nvPr/>
        </p:nvSpPr>
        <p:spPr>
          <a:xfrm>
            <a:off x="268722" y="4473100"/>
            <a:ext cx="2499249"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UrbanSound8K</a:t>
            </a:r>
            <a:endParaRPr lang="he-IL" dirty="0"/>
          </a:p>
        </p:txBody>
      </p:sp>
      <p:sp>
        <p:nvSpPr>
          <p:cNvPr id="14" name="תיבת טקסט 13">
            <a:extLst>
              <a:ext uri="{FF2B5EF4-FFF2-40B4-BE49-F238E27FC236}">
                <a16:creationId xmlns:a16="http://schemas.microsoft.com/office/drawing/2014/main" id="{5C75E051-2969-1696-DA7A-B469AA212F74}"/>
              </a:ext>
            </a:extLst>
          </p:cNvPr>
          <p:cNvSpPr txBox="1"/>
          <p:nvPr/>
        </p:nvSpPr>
        <p:spPr>
          <a:xfrm>
            <a:off x="3305131" y="4473100"/>
            <a:ext cx="250178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ESC-50</a:t>
            </a:r>
            <a:endParaRPr lang="he-IL" dirty="0"/>
          </a:p>
        </p:txBody>
      </p:sp>
      <p:sp>
        <p:nvSpPr>
          <p:cNvPr id="3" name="תיבת טקסט 2">
            <a:extLst>
              <a:ext uri="{FF2B5EF4-FFF2-40B4-BE49-F238E27FC236}">
                <a16:creationId xmlns:a16="http://schemas.microsoft.com/office/drawing/2014/main" id="{3F124376-A5C7-9C70-05E4-9DEC552C36DF}"/>
              </a:ext>
            </a:extLst>
          </p:cNvPr>
          <p:cNvSpPr txBox="1"/>
          <p:nvPr/>
        </p:nvSpPr>
        <p:spPr>
          <a:xfrm>
            <a:off x="485238" y="4915793"/>
            <a:ext cx="2059025" cy="923330"/>
          </a:xfrm>
          <a:prstGeom prst="rect">
            <a:avLst/>
          </a:prstGeom>
          <a:noFill/>
        </p:spPr>
        <p:txBody>
          <a:bodyPr wrap="none" rtlCol="1">
            <a:spAutoFit/>
          </a:bodyPr>
          <a:lstStyle>
            <a:defPPr>
              <a:defRPr lang="en-US"/>
            </a:defPPr>
            <a:lvl1pPr algn="ctr">
              <a:defRPr b="1">
                <a:solidFill>
                  <a:schemeClr val="bg1">
                    <a:lumMod val="50000"/>
                  </a:schemeClr>
                </a:solidFill>
              </a:defRPr>
            </a:lvl1pPr>
          </a:lstStyle>
          <a:p>
            <a:r>
              <a:rPr lang="en-US" dirty="0"/>
              <a:t>UrbanSound8K: </a:t>
            </a:r>
          </a:p>
          <a:p>
            <a:r>
              <a:rPr lang="en-US" dirty="0"/>
              <a:t>10 Classes</a:t>
            </a:r>
          </a:p>
          <a:p>
            <a:r>
              <a:rPr lang="en-US" dirty="0"/>
              <a:t>8,732 </a:t>
            </a:r>
            <a:r>
              <a:rPr lang="en-US"/>
              <a:t>Data Samples</a:t>
            </a:r>
            <a:endParaRPr lang="he-IL" dirty="0"/>
          </a:p>
        </p:txBody>
      </p:sp>
      <p:sp>
        <p:nvSpPr>
          <p:cNvPr id="4" name="תיבת טקסט 3">
            <a:extLst>
              <a:ext uri="{FF2B5EF4-FFF2-40B4-BE49-F238E27FC236}">
                <a16:creationId xmlns:a16="http://schemas.microsoft.com/office/drawing/2014/main" id="{CD77D65E-B8EA-05E1-52EF-92569A5A87C0}"/>
              </a:ext>
            </a:extLst>
          </p:cNvPr>
          <p:cNvSpPr txBox="1"/>
          <p:nvPr/>
        </p:nvSpPr>
        <p:spPr>
          <a:xfrm>
            <a:off x="3585795" y="4944070"/>
            <a:ext cx="2059025"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t>ESC-50:</a:t>
            </a:r>
          </a:p>
          <a:p>
            <a:r>
              <a:rPr lang="en-US" dirty="0"/>
              <a:t>50 Classes</a:t>
            </a:r>
          </a:p>
          <a:p>
            <a:r>
              <a:rPr lang="en-US" dirty="0"/>
              <a:t>2,000 </a:t>
            </a:r>
            <a:r>
              <a:rPr lang="en-US"/>
              <a:t>Data Samples</a:t>
            </a:r>
            <a:endParaRPr lang="he-IL" dirty="0"/>
          </a:p>
        </p:txBody>
      </p:sp>
      <p:pic>
        <p:nvPicPr>
          <p:cNvPr id="7" name="תמונה 6">
            <a:extLst>
              <a:ext uri="{FF2B5EF4-FFF2-40B4-BE49-F238E27FC236}">
                <a16:creationId xmlns:a16="http://schemas.microsoft.com/office/drawing/2014/main" id="{1EF072D2-6F1A-F58E-E180-FF216A8F8212}"/>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62881" y="1810310"/>
            <a:ext cx="2514581" cy="3034986"/>
          </a:xfrm>
          <a:prstGeom prst="rect">
            <a:avLst/>
          </a:prstGeom>
          <a:ln w="28575">
            <a:solidFill>
              <a:schemeClr val="tx1"/>
            </a:solidFill>
          </a:ln>
        </p:spPr>
      </p:pic>
      <p:sp>
        <p:nvSpPr>
          <p:cNvPr id="13" name="תיבת טקסט 12">
            <a:extLst>
              <a:ext uri="{FF2B5EF4-FFF2-40B4-BE49-F238E27FC236}">
                <a16:creationId xmlns:a16="http://schemas.microsoft.com/office/drawing/2014/main" id="{CD405469-C3FA-C2D0-6DA9-9B91870AA58A}"/>
              </a:ext>
            </a:extLst>
          </p:cNvPr>
          <p:cNvSpPr txBox="1"/>
          <p:nvPr/>
        </p:nvSpPr>
        <p:spPr>
          <a:xfrm>
            <a:off x="6340737" y="4474967"/>
            <a:ext cx="2515282"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FSD50K</a:t>
            </a:r>
            <a:endParaRPr lang="he-IL" dirty="0"/>
          </a:p>
        </p:txBody>
      </p:sp>
      <p:sp>
        <p:nvSpPr>
          <p:cNvPr id="15" name="תיבת טקסט 14">
            <a:extLst>
              <a:ext uri="{FF2B5EF4-FFF2-40B4-BE49-F238E27FC236}">
                <a16:creationId xmlns:a16="http://schemas.microsoft.com/office/drawing/2014/main" id="{52EE2781-6CE1-CD5E-467E-F17CA9508634}"/>
              </a:ext>
            </a:extLst>
          </p:cNvPr>
          <p:cNvSpPr txBox="1"/>
          <p:nvPr/>
        </p:nvSpPr>
        <p:spPr>
          <a:xfrm>
            <a:off x="6505490" y="4883497"/>
            <a:ext cx="2241768"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solidFill>
                  <a:schemeClr val="bg1">
                    <a:lumMod val="50000"/>
                  </a:schemeClr>
                </a:solidFill>
              </a:rPr>
              <a:t>FSD50K: </a:t>
            </a:r>
          </a:p>
          <a:p>
            <a:r>
              <a:rPr lang="en-US" dirty="0">
                <a:solidFill>
                  <a:schemeClr val="bg1">
                    <a:lumMod val="50000"/>
                  </a:schemeClr>
                </a:solidFill>
              </a:rPr>
              <a:t>3,935 Classes</a:t>
            </a:r>
          </a:p>
          <a:p>
            <a:r>
              <a:rPr lang="he-IL" dirty="0">
                <a:solidFill>
                  <a:schemeClr val="bg1">
                    <a:lumMod val="50000"/>
                  </a:schemeClr>
                </a:solidFill>
              </a:rPr>
              <a:t>51,197</a:t>
            </a:r>
            <a:r>
              <a:rPr lang="en-US" dirty="0">
                <a:solidFill>
                  <a:schemeClr val="bg1">
                    <a:lumMod val="50000"/>
                  </a:schemeClr>
                </a:solidFill>
              </a:rPr>
              <a:t> Data Samples</a:t>
            </a:r>
            <a:endParaRPr lang="he-IL" dirty="0">
              <a:solidFill>
                <a:schemeClr val="bg1">
                  <a:lumMod val="50000"/>
                </a:schemeClr>
              </a:solidFill>
            </a:endParaRPr>
          </a:p>
        </p:txBody>
      </p:sp>
      <p:pic>
        <p:nvPicPr>
          <p:cNvPr id="17" name="תמונה 16">
            <a:extLst>
              <a:ext uri="{FF2B5EF4-FFF2-40B4-BE49-F238E27FC236}">
                <a16:creationId xmlns:a16="http://schemas.microsoft.com/office/drawing/2014/main" id="{526692D7-14C7-C91C-CFAB-86317EAAB52A}"/>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4700"/>
                    </a14:imgEffect>
                  </a14:imgLayer>
                </a14:imgProps>
              </a:ext>
            </a:extLst>
          </a:blip>
          <a:stretch>
            <a:fillRect/>
          </a:stretch>
        </p:blipFill>
        <p:spPr>
          <a:xfrm>
            <a:off x="9424027" y="1795910"/>
            <a:ext cx="2499251" cy="3063787"/>
          </a:xfrm>
          <a:prstGeom prst="rect">
            <a:avLst/>
          </a:prstGeom>
          <a:ln w="28575">
            <a:solidFill>
              <a:schemeClr val="tx1"/>
            </a:solidFill>
          </a:ln>
        </p:spPr>
      </p:pic>
      <p:sp>
        <p:nvSpPr>
          <p:cNvPr id="18" name="תיבת טקסט 17">
            <a:extLst>
              <a:ext uri="{FF2B5EF4-FFF2-40B4-BE49-F238E27FC236}">
                <a16:creationId xmlns:a16="http://schemas.microsoft.com/office/drawing/2014/main" id="{C9B6EFAD-D538-8F9C-311C-DC12CDD94331}"/>
              </a:ext>
            </a:extLst>
          </p:cNvPr>
          <p:cNvSpPr txBox="1"/>
          <p:nvPr/>
        </p:nvSpPr>
        <p:spPr>
          <a:xfrm>
            <a:off x="9401822" y="4480441"/>
            <a:ext cx="249925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Dcase-2017</a:t>
            </a:r>
            <a:endParaRPr lang="he-IL" dirty="0"/>
          </a:p>
        </p:txBody>
      </p:sp>
      <p:sp>
        <p:nvSpPr>
          <p:cNvPr id="19" name="תיבת טקסט 18">
            <a:extLst>
              <a:ext uri="{FF2B5EF4-FFF2-40B4-BE49-F238E27FC236}">
                <a16:creationId xmlns:a16="http://schemas.microsoft.com/office/drawing/2014/main" id="{588D376A-7079-2F2B-0E99-8B95E25377BF}"/>
              </a:ext>
            </a:extLst>
          </p:cNvPr>
          <p:cNvSpPr txBox="1"/>
          <p:nvPr/>
        </p:nvSpPr>
        <p:spPr>
          <a:xfrm>
            <a:off x="9639032" y="4918397"/>
            <a:ext cx="2113528" cy="923330"/>
          </a:xfrm>
          <a:prstGeom prst="rect">
            <a:avLst/>
          </a:prstGeom>
          <a:noFill/>
        </p:spPr>
        <p:txBody>
          <a:bodyPr wrap="none" rtlCol="1">
            <a:spAutoFit/>
          </a:bodyPr>
          <a:lstStyle/>
          <a:p>
            <a:pPr algn="ctr"/>
            <a:r>
              <a:rPr lang="en-US" b="1" dirty="0">
                <a:solidFill>
                  <a:schemeClr val="bg1">
                    <a:lumMod val="50000"/>
                  </a:schemeClr>
                </a:solidFill>
              </a:rPr>
              <a:t>DCASE-2017: </a:t>
            </a:r>
          </a:p>
          <a:p>
            <a:pPr algn="ctr"/>
            <a:r>
              <a:rPr lang="en-US" b="1" dirty="0">
                <a:solidFill>
                  <a:schemeClr val="bg1">
                    <a:lumMod val="50000"/>
                  </a:schemeClr>
                </a:solidFill>
              </a:rPr>
              <a:t>15 Classes</a:t>
            </a:r>
          </a:p>
          <a:p>
            <a:pPr algn="ctr"/>
            <a:r>
              <a:rPr lang="he-IL" b="1" dirty="0">
                <a:solidFill>
                  <a:schemeClr val="bg1">
                    <a:lumMod val="50000"/>
                  </a:schemeClr>
                </a:solidFill>
              </a:rPr>
              <a:t>4,680</a:t>
            </a:r>
            <a:r>
              <a:rPr lang="en-US" b="1" dirty="0">
                <a:solidFill>
                  <a:schemeClr val="bg1">
                    <a:lumMod val="50000"/>
                  </a:schemeClr>
                </a:solidFill>
              </a:rPr>
              <a:t> Data Samples</a:t>
            </a:r>
            <a:endParaRPr lang="he-IL" b="1" dirty="0">
              <a:solidFill>
                <a:schemeClr val="bg1">
                  <a:lumMod val="50000"/>
                </a:schemeClr>
              </a:solidFill>
            </a:endParaRPr>
          </a:p>
        </p:txBody>
      </p:sp>
    </p:spTree>
    <p:extLst>
      <p:ext uri="{BB962C8B-B14F-4D97-AF65-F5344CB8AC3E}">
        <p14:creationId xmlns:p14="http://schemas.microsoft.com/office/powerpoint/2010/main" val="124213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ESC-50 – Results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34</a:t>
            </a:fld>
            <a:endParaRPr lang="en-US" dirty="0"/>
          </a:p>
        </p:txBody>
      </p:sp>
      <p:sp>
        <p:nvSpPr>
          <p:cNvPr id="23" name="תיבת טקסט 22">
            <a:extLst>
              <a:ext uri="{FF2B5EF4-FFF2-40B4-BE49-F238E27FC236}">
                <a16:creationId xmlns:a16="http://schemas.microsoft.com/office/drawing/2014/main" id="{AEF847D7-048D-EEDA-4220-331BB667EBC7}"/>
              </a:ext>
            </a:extLst>
          </p:cNvPr>
          <p:cNvSpPr txBox="1"/>
          <p:nvPr/>
        </p:nvSpPr>
        <p:spPr>
          <a:xfrm>
            <a:off x="1039588" y="5994247"/>
            <a:ext cx="4006886" cy="369332"/>
          </a:xfrm>
          <a:prstGeom prst="rect">
            <a:avLst/>
          </a:prstGeom>
          <a:noFill/>
        </p:spPr>
        <p:txBody>
          <a:bodyPr wrap="square" rtlCol="1">
            <a:spAutoFit/>
          </a:bodyPr>
          <a:lstStyle/>
          <a:p>
            <a:r>
              <a:rPr lang="en-US" dirty="0"/>
              <a:t>ESC-50 – </a:t>
            </a:r>
            <a:r>
              <a:rPr lang="en-US" dirty="0" err="1"/>
              <a:t>YAMNet</a:t>
            </a:r>
            <a:r>
              <a:rPr lang="en-US" dirty="0"/>
              <a:t> Network Uncalibrated</a:t>
            </a:r>
            <a:endParaRPr lang="he-IL" dirty="0"/>
          </a:p>
        </p:txBody>
      </p:sp>
      <p:sp>
        <p:nvSpPr>
          <p:cNvPr id="10" name="תיבת טקסט 9">
            <a:extLst>
              <a:ext uri="{FF2B5EF4-FFF2-40B4-BE49-F238E27FC236}">
                <a16:creationId xmlns:a16="http://schemas.microsoft.com/office/drawing/2014/main" id="{CF5BDBEA-6AA2-EDE0-F234-22E8CA5EA692}"/>
              </a:ext>
            </a:extLst>
          </p:cNvPr>
          <p:cNvSpPr txBox="1"/>
          <p:nvPr/>
        </p:nvSpPr>
        <p:spPr>
          <a:xfrm>
            <a:off x="7205244" y="5994249"/>
            <a:ext cx="3609975" cy="646331"/>
          </a:xfrm>
          <a:prstGeom prst="rect">
            <a:avLst/>
          </a:prstGeom>
          <a:noFill/>
        </p:spPr>
        <p:txBody>
          <a:bodyPr wrap="square" rtlCol="1">
            <a:spAutoFit/>
          </a:bodyPr>
          <a:lstStyle/>
          <a:p>
            <a:pPr algn="ctr"/>
            <a:r>
              <a:rPr lang="en-US" dirty="0"/>
              <a:t>ESC-50 – </a:t>
            </a:r>
            <a:r>
              <a:rPr lang="en-US" dirty="0" err="1"/>
              <a:t>YAMNet</a:t>
            </a:r>
            <a:r>
              <a:rPr lang="en-US" dirty="0"/>
              <a:t> Network Temperature Scaling Calibration</a:t>
            </a:r>
            <a:endParaRPr lang="he-IL" dirty="0"/>
          </a:p>
        </p:txBody>
      </p:sp>
      <p:pic>
        <p:nvPicPr>
          <p:cNvPr id="9" name="תמונה 8" descr="תמונה שמכילה טקסט, צילום מסך, תרשים, עלילה&#10;&#10;התיאור נוצר באופן אוטומטי">
            <a:extLst>
              <a:ext uri="{FF2B5EF4-FFF2-40B4-BE49-F238E27FC236}">
                <a16:creationId xmlns:a16="http://schemas.microsoft.com/office/drawing/2014/main" id="{9D942B28-ED3C-557B-BD42-D2292BA68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6" y="1184772"/>
            <a:ext cx="5831092" cy="4851438"/>
          </a:xfrm>
          <a:prstGeom prst="rect">
            <a:avLst/>
          </a:prstGeom>
        </p:spPr>
      </p:pic>
      <p:pic>
        <p:nvPicPr>
          <p:cNvPr id="13" name="תמונה 12" descr="תמונה שמכילה טקסט, צילום מסך, תרשים, מקביל&#10;&#10;התיאור נוצר באופן אוטומטי">
            <a:extLst>
              <a:ext uri="{FF2B5EF4-FFF2-40B4-BE49-F238E27FC236}">
                <a16:creationId xmlns:a16="http://schemas.microsoft.com/office/drawing/2014/main" id="{45CC3475-0EAE-8B9A-F014-2D647E201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1786" y="1135816"/>
            <a:ext cx="6400800" cy="4951138"/>
          </a:xfrm>
          <a:prstGeom prst="rect">
            <a:avLst/>
          </a:prstGeom>
        </p:spPr>
      </p:pic>
      <p:sp>
        <p:nvSpPr>
          <p:cNvPr id="3" name="תיבת טקסט 2">
            <a:extLst>
              <a:ext uri="{FF2B5EF4-FFF2-40B4-BE49-F238E27FC236}">
                <a16:creationId xmlns:a16="http://schemas.microsoft.com/office/drawing/2014/main" id="{C2DFA6A2-4228-07D9-2FE8-01BF81D2F6CD}"/>
              </a:ext>
            </a:extLst>
          </p:cNvPr>
          <p:cNvSpPr txBox="1"/>
          <p:nvPr/>
        </p:nvSpPr>
        <p:spPr>
          <a:xfrm>
            <a:off x="152400" y="6352529"/>
            <a:ext cx="4724400" cy="276999"/>
          </a:xfrm>
          <a:prstGeom prst="rect">
            <a:avLst/>
          </a:prstGeom>
          <a:noFill/>
        </p:spPr>
        <p:txBody>
          <a:bodyPr wrap="square">
            <a:spAutoFit/>
          </a:bodyPr>
          <a:lstStyle/>
          <a:p>
            <a:pPr marL="0" lvl="0" indent="0" algn="l" rtl="0">
              <a:buFont typeface="Arial" panose="020B0604020202020204" pitchFamily="34" charset="0"/>
              <a:buNone/>
            </a:pPr>
            <a:r>
              <a:rPr lang="en-US" sz="1200" dirty="0">
                <a:solidFill>
                  <a:srgbClr val="002060"/>
                </a:solidFill>
              </a:rPr>
              <a:t>*15 Layers, CNN Based combined with </a:t>
            </a:r>
            <a:r>
              <a:rPr lang="en-US" sz="1200" dirty="0" err="1">
                <a:solidFill>
                  <a:srgbClr val="002060"/>
                </a:solidFill>
              </a:rPr>
              <a:t>maxpool</a:t>
            </a:r>
            <a:r>
              <a:rPr lang="en-US" sz="1200" dirty="0">
                <a:solidFill>
                  <a:srgbClr val="002060"/>
                </a:solidFill>
              </a:rPr>
              <a:t> and dropout.</a:t>
            </a:r>
          </a:p>
        </p:txBody>
      </p:sp>
    </p:spTree>
    <p:extLst>
      <p:ext uri="{BB962C8B-B14F-4D97-AF65-F5344CB8AC3E}">
        <p14:creationId xmlns:p14="http://schemas.microsoft.com/office/powerpoint/2010/main" val="1414482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ESC-50 – Results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35</a:t>
            </a:fld>
            <a:endParaRPr lang="en-US"/>
          </a:p>
        </p:txBody>
      </p:sp>
      <p:sp>
        <p:nvSpPr>
          <p:cNvPr id="23" name="תיבת טקסט 22">
            <a:extLst>
              <a:ext uri="{FF2B5EF4-FFF2-40B4-BE49-F238E27FC236}">
                <a16:creationId xmlns:a16="http://schemas.microsoft.com/office/drawing/2014/main" id="{AEF847D7-048D-EEDA-4220-331BB667EBC7}"/>
              </a:ext>
            </a:extLst>
          </p:cNvPr>
          <p:cNvSpPr txBox="1"/>
          <p:nvPr/>
        </p:nvSpPr>
        <p:spPr>
          <a:xfrm>
            <a:off x="914400" y="5925582"/>
            <a:ext cx="4038600" cy="369332"/>
          </a:xfrm>
          <a:prstGeom prst="rect">
            <a:avLst/>
          </a:prstGeom>
          <a:noFill/>
        </p:spPr>
        <p:txBody>
          <a:bodyPr wrap="square" rtlCol="1">
            <a:spAutoFit/>
          </a:bodyPr>
          <a:lstStyle/>
          <a:p>
            <a:r>
              <a:rPr lang="en-US" dirty="0"/>
              <a:t>ESC-50 – </a:t>
            </a:r>
            <a:r>
              <a:rPr lang="en-US" dirty="0" err="1"/>
              <a:t>ResNet</a:t>
            </a:r>
            <a:r>
              <a:rPr lang="en-US" dirty="0"/>
              <a:t> Network Uncalibrated</a:t>
            </a:r>
            <a:endParaRPr lang="he-IL" dirty="0"/>
          </a:p>
        </p:txBody>
      </p:sp>
      <p:sp>
        <p:nvSpPr>
          <p:cNvPr id="10" name="תיבת טקסט 9">
            <a:extLst>
              <a:ext uri="{FF2B5EF4-FFF2-40B4-BE49-F238E27FC236}">
                <a16:creationId xmlns:a16="http://schemas.microsoft.com/office/drawing/2014/main" id="{CF5BDBEA-6AA2-EDE0-F234-22E8CA5EA692}"/>
              </a:ext>
            </a:extLst>
          </p:cNvPr>
          <p:cNvSpPr txBox="1"/>
          <p:nvPr/>
        </p:nvSpPr>
        <p:spPr>
          <a:xfrm>
            <a:off x="7708024" y="5925583"/>
            <a:ext cx="3781425" cy="644641"/>
          </a:xfrm>
          <a:prstGeom prst="rect">
            <a:avLst/>
          </a:prstGeom>
          <a:noFill/>
        </p:spPr>
        <p:txBody>
          <a:bodyPr wrap="square" rtlCol="1">
            <a:spAutoFit/>
          </a:bodyPr>
          <a:lstStyle/>
          <a:p>
            <a:pPr algn="ctr"/>
            <a:r>
              <a:rPr lang="en-US" dirty="0"/>
              <a:t>ESC-50 – </a:t>
            </a:r>
            <a:r>
              <a:rPr lang="en-US" dirty="0" err="1"/>
              <a:t>ResNet</a:t>
            </a:r>
            <a:r>
              <a:rPr lang="en-US" dirty="0"/>
              <a:t> Network Temperature Scaling Calibration</a:t>
            </a:r>
            <a:endParaRPr lang="he-IL" dirty="0"/>
          </a:p>
        </p:txBody>
      </p:sp>
      <p:pic>
        <p:nvPicPr>
          <p:cNvPr id="8" name="תמונה 7">
            <a:extLst>
              <a:ext uri="{FF2B5EF4-FFF2-40B4-BE49-F238E27FC236}">
                <a16:creationId xmlns:a16="http://schemas.microsoft.com/office/drawing/2014/main" id="{63056553-3175-8993-D011-A913B51D2713}"/>
              </a:ext>
            </a:extLst>
          </p:cNvPr>
          <p:cNvPicPr>
            <a:picLocks noChangeAspect="1"/>
          </p:cNvPicPr>
          <p:nvPr/>
        </p:nvPicPr>
        <p:blipFill>
          <a:blip r:embed="rId3"/>
          <a:stretch>
            <a:fillRect/>
          </a:stretch>
        </p:blipFill>
        <p:spPr>
          <a:xfrm>
            <a:off x="238760" y="1099699"/>
            <a:ext cx="11926964" cy="4825883"/>
          </a:xfrm>
          <a:prstGeom prst="rect">
            <a:avLst/>
          </a:prstGeom>
        </p:spPr>
      </p:pic>
      <p:sp>
        <p:nvSpPr>
          <p:cNvPr id="3" name="תיבת טקסט 2">
            <a:extLst>
              <a:ext uri="{FF2B5EF4-FFF2-40B4-BE49-F238E27FC236}">
                <a16:creationId xmlns:a16="http://schemas.microsoft.com/office/drawing/2014/main" id="{308D3819-327D-9910-8463-A45042620CB3}"/>
              </a:ext>
            </a:extLst>
          </p:cNvPr>
          <p:cNvSpPr txBox="1"/>
          <p:nvPr/>
        </p:nvSpPr>
        <p:spPr>
          <a:xfrm>
            <a:off x="152400" y="6352529"/>
            <a:ext cx="4724400" cy="276999"/>
          </a:xfrm>
          <a:prstGeom prst="rect">
            <a:avLst/>
          </a:prstGeom>
          <a:noFill/>
        </p:spPr>
        <p:txBody>
          <a:bodyPr wrap="square">
            <a:spAutoFit/>
          </a:bodyPr>
          <a:lstStyle/>
          <a:p>
            <a:pPr marL="0" lvl="0" indent="0" algn="l" rtl="0">
              <a:buFont typeface="Arial" panose="020B0604020202020204" pitchFamily="34" charset="0"/>
              <a:buNone/>
            </a:pPr>
            <a:r>
              <a:rPr lang="en-US" sz="1200" dirty="0">
                <a:solidFill>
                  <a:srgbClr val="002060"/>
                </a:solidFill>
              </a:rPr>
              <a:t>*ResNet-18 – Resnet with 18 layers</a:t>
            </a:r>
          </a:p>
        </p:txBody>
      </p:sp>
    </p:spTree>
    <p:extLst>
      <p:ext uri="{BB962C8B-B14F-4D97-AF65-F5344CB8AC3E}">
        <p14:creationId xmlns:p14="http://schemas.microsoft.com/office/powerpoint/2010/main" val="657012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84BAA1-D171-170C-7478-0395BB00587E}"/>
              </a:ext>
            </a:extLst>
          </p:cNvPr>
          <p:cNvSpPr>
            <a:spLocks noGrp="1"/>
          </p:cNvSpPr>
          <p:nvPr>
            <p:ph type="title"/>
          </p:nvPr>
        </p:nvSpPr>
        <p:spPr>
          <a:xfrm>
            <a:off x="609600" y="0"/>
            <a:ext cx="10972800" cy="1143000"/>
          </a:xfrm>
        </p:spPr>
        <p:txBody>
          <a:bodyPr/>
          <a:lstStyle/>
          <a:p>
            <a:r>
              <a:rPr lang="en-US" dirty="0">
                <a:solidFill>
                  <a:srgbClr val="002060"/>
                </a:solidFill>
              </a:rPr>
              <a:t>Chosen Datasets – Results </a:t>
            </a:r>
            <a:endParaRPr lang="he-IL" dirty="0"/>
          </a:p>
        </p:txBody>
      </p:sp>
      <p:sp>
        <p:nvSpPr>
          <p:cNvPr id="4" name="מציין מיקום של מספר שקופית 3">
            <a:extLst>
              <a:ext uri="{FF2B5EF4-FFF2-40B4-BE49-F238E27FC236}">
                <a16:creationId xmlns:a16="http://schemas.microsoft.com/office/drawing/2014/main" id="{38DADF20-5D7A-E026-0009-16EC51F1E338}"/>
              </a:ext>
            </a:extLst>
          </p:cNvPr>
          <p:cNvSpPr>
            <a:spLocks noGrp="1"/>
          </p:cNvSpPr>
          <p:nvPr>
            <p:ph type="sldNum" sz="quarter" idx="12"/>
          </p:nvPr>
        </p:nvSpPr>
        <p:spPr/>
        <p:txBody>
          <a:bodyPr/>
          <a:lstStyle/>
          <a:p>
            <a:fld id="{B01D9778-10B4-40FB-B4E4-44FA89A86639}" type="slidenum">
              <a:rPr lang="en-US" smtClean="0"/>
              <a:pPr/>
              <a:t>36</a:t>
            </a:fld>
            <a:endParaRPr lang="en-US"/>
          </a:p>
        </p:txBody>
      </p:sp>
      <p:graphicFrame>
        <p:nvGraphicFramePr>
          <p:cNvPr id="5" name="טבלה 4">
            <a:extLst>
              <a:ext uri="{FF2B5EF4-FFF2-40B4-BE49-F238E27FC236}">
                <a16:creationId xmlns:a16="http://schemas.microsoft.com/office/drawing/2014/main" id="{A2C85D12-E6E0-1B56-7D57-A2661561DFE2}"/>
              </a:ext>
            </a:extLst>
          </p:cNvPr>
          <p:cNvGraphicFramePr>
            <a:graphicFrameLocks noGrp="1"/>
          </p:cNvGraphicFramePr>
          <p:nvPr>
            <p:extLst>
              <p:ext uri="{D42A27DB-BD31-4B8C-83A1-F6EECF244321}">
                <p14:modId xmlns:p14="http://schemas.microsoft.com/office/powerpoint/2010/main" val="1005470044"/>
              </p:ext>
            </p:extLst>
          </p:nvPr>
        </p:nvGraphicFramePr>
        <p:xfrm>
          <a:off x="1828797" y="2362200"/>
          <a:ext cx="8128002" cy="2123440"/>
        </p:xfrm>
        <a:graphic>
          <a:graphicData uri="http://schemas.openxmlformats.org/drawingml/2006/table">
            <a:tbl>
              <a:tblPr rtl="1" firstRow="1" bandRow="1">
                <a:tableStyleId>{5C22544A-7EE6-4342-B048-85BDC9FD1C3A}</a:tableStyleId>
              </a:tblPr>
              <a:tblGrid>
                <a:gridCol w="1354667">
                  <a:extLst>
                    <a:ext uri="{9D8B030D-6E8A-4147-A177-3AD203B41FA5}">
                      <a16:colId xmlns:a16="http://schemas.microsoft.com/office/drawing/2014/main" val="987674447"/>
                    </a:ext>
                  </a:extLst>
                </a:gridCol>
                <a:gridCol w="1354667">
                  <a:extLst>
                    <a:ext uri="{9D8B030D-6E8A-4147-A177-3AD203B41FA5}">
                      <a16:colId xmlns:a16="http://schemas.microsoft.com/office/drawing/2014/main" val="2387864485"/>
                    </a:ext>
                  </a:extLst>
                </a:gridCol>
                <a:gridCol w="1354667">
                  <a:extLst>
                    <a:ext uri="{9D8B030D-6E8A-4147-A177-3AD203B41FA5}">
                      <a16:colId xmlns:a16="http://schemas.microsoft.com/office/drawing/2014/main" val="3200229579"/>
                    </a:ext>
                  </a:extLst>
                </a:gridCol>
                <a:gridCol w="1354667">
                  <a:extLst>
                    <a:ext uri="{9D8B030D-6E8A-4147-A177-3AD203B41FA5}">
                      <a16:colId xmlns:a16="http://schemas.microsoft.com/office/drawing/2014/main" val="1593686589"/>
                    </a:ext>
                  </a:extLst>
                </a:gridCol>
                <a:gridCol w="1354667">
                  <a:extLst>
                    <a:ext uri="{9D8B030D-6E8A-4147-A177-3AD203B41FA5}">
                      <a16:colId xmlns:a16="http://schemas.microsoft.com/office/drawing/2014/main" val="301266083"/>
                    </a:ext>
                  </a:extLst>
                </a:gridCol>
                <a:gridCol w="1354667">
                  <a:extLst>
                    <a:ext uri="{9D8B030D-6E8A-4147-A177-3AD203B41FA5}">
                      <a16:colId xmlns:a16="http://schemas.microsoft.com/office/drawing/2014/main" val="768494188"/>
                    </a:ext>
                  </a:extLst>
                </a:gridCol>
              </a:tblGrid>
              <a:tr h="41656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Temp Scaling ECE</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Over/Under Confidence</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Uncalibrated ECE</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Accuracy</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rgbClr val="002060"/>
                          </a:solidFill>
                        </a:rPr>
                        <a:t>Network</a:t>
                      </a:r>
                      <a:endParaRPr lang="he-IL" dirty="0">
                        <a:highlight>
                          <a:srgbClr val="FFFF00"/>
                        </a:highlight>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Dataset</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4232114633"/>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1.3%</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Under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1.8%</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91.64%</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err="1">
                          <a:solidFill>
                            <a:srgbClr val="002060"/>
                          </a:solidFill>
                          <a:latin typeface="+mn-lt"/>
                          <a:ea typeface="+mn-ea"/>
                          <a:cs typeface="+mn-cs"/>
                        </a:rPr>
                        <a:t>Gurbuz</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Urban8k</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3728437493"/>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1.5%</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Under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2.2%</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88.24%</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Nitish</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Urban8k</a:t>
                      </a:r>
                    </a:p>
                  </a:txBody>
                  <a:tcPr/>
                </a:tc>
                <a:extLst>
                  <a:ext uri="{0D108BD9-81ED-4DB2-BD59-A6C34878D82A}">
                    <a16:rowId xmlns:a16="http://schemas.microsoft.com/office/drawing/2014/main" val="954648271"/>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4.2%</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Over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13.4%</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78.3%</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err="1">
                          <a:solidFill>
                            <a:srgbClr val="002060"/>
                          </a:solidFill>
                          <a:latin typeface="+mn-lt"/>
                          <a:ea typeface="+mn-ea"/>
                          <a:cs typeface="+mn-cs"/>
                        </a:rPr>
                        <a:t>ResNet</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ESC-50</a:t>
                      </a:r>
                    </a:p>
                  </a:txBody>
                  <a:tcPr/>
                </a:tc>
                <a:extLst>
                  <a:ext uri="{0D108BD9-81ED-4DB2-BD59-A6C34878D82A}">
                    <a16:rowId xmlns:a16="http://schemas.microsoft.com/office/drawing/2014/main" val="925262440"/>
                  </a:ext>
                </a:extLst>
              </a:tr>
              <a:tr h="370840">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1.7%</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Over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2.6%</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86%</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err="1">
                          <a:solidFill>
                            <a:srgbClr val="002060"/>
                          </a:solidFill>
                          <a:latin typeface="+mn-lt"/>
                          <a:ea typeface="+mn-ea"/>
                          <a:cs typeface="+mn-cs"/>
                        </a:rPr>
                        <a:t>YAMNet</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ESC-50</a:t>
                      </a:r>
                    </a:p>
                  </a:txBody>
                  <a:tcPr/>
                </a:tc>
                <a:extLst>
                  <a:ext uri="{0D108BD9-81ED-4DB2-BD59-A6C34878D82A}">
                    <a16:rowId xmlns:a16="http://schemas.microsoft.com/office/drawing/2014/main" val="1139959378"/>
                  </a:ext>
                </a:extLst>
              </a:tr>
            </a:tbl>
          </a:graphicData>
        </a:graphic>
      </p:graphicFrame>
    </p:spTree>
    <p:extLst>
      <p:ext uri="{BB962C8B-B14F-4D97-AF65-F5344CB8AC3E}">
        <p14:creationId xmlns:p14="http://schemas.microsoft.com/office/powerpoint/2010/main" val="622020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FSD-50K</a:t>
            </a:r>
            <a:endParaRPr lang="he-IL" dirty="0">
              <a:solidFill>
                <a:srgbClr val="002060"/>
              </a:solidFill>
            </a:endParaRPr>
          </a:p>
        </p:txBody>
      </p:sp>
      <p:sp>
        <p:nvSpPr>
          <p:cNvPr id="5" name="Slide Number Placeholder 4"/>
          <p:cNvSpPr>
            <a:spLocks noGrp="1"/>
          </p:cNvSpPr>
          <p:nvPr>
            <p:ph type="sldNum" sz="quarter" idx="12"/>
          </p:nvPr>
        </p:nvSpPr>
        <p:spPr>
          <a:xfrm>
            <a:off x="-420377" y="6422585"/>
            <a:ext cx="2844800" cy="365125"/>
          </a:xfrm>
        </p:spPr>
        <p:txBody>
          <a:bodyPr/>
          <a:lstStyle/>
          <a:p>
            <a:fld id="{B01D9778-10B4-40FB-B4E4-44FA89A86639}" type="slidenum">
              <a:rPr lang="en-US" smtClean="0"/>
              <a:pPr/>
              <a:t>37</a:t>
            </a:fld>
            <a:endParaRPr lang="en-US"/>
          </a:p>
        </p:txBody>
      </p:sp>
      <p:pic>
        <p:nvPicPr>
          <p:cNvPr id="8" name="תמונה 7">
            <a:extLst>
              <a:ext uri="{FF2B5EF4-FFF2-40B4-BE49-F238E27FC236}">
                <a16:creationId xmlns:a16="http://schemas.microsoft.com/office/drawing/2014/main" id="{A2F8FD7C-5748-EB46-B020-2C9271D1E23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5127" y="1822574"/>
            <a:ext cx="2499249" cy="3010459"/>
          </a:xfrm>
          <a:prstGeom prst="rect">
            <a:avLst/>
          </a:prstGeom>
          <a:ln w="28575">
            <a:solidFill>
              <a:schemeClr val="tx1"/>
            </a:solidFill>
          </a:ln>
        </p:spPr>
      </p:pic>
      <p:pic>
        <p:nvPicPr>
          <p:cNvPr id="10" name="תמונה 9">
            <a:extLst>
              <a:ext uri="{FF2B5EF4-FFF2-40B4-BE49-F238E27FC236}">
                <a16:creationId xmlns:a16="http://schemas.microsoft.com/office/drawing/2014/main" id="{899FFD44-1AED-7844-EB5D-6B4C0A56081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310941" y="1818885"/>
            <a:ext cx="2505375" cy="3017837"/>
          </a:xfrm>
          <a:prstGeom prst="rect">
            <a:avLst/>
          </a:prstGeom>
          <a:ln w="28575">
            <a:solidFill>
              <a:schemeClr val="tx1"/>
            </a:solidFill>
          </a:ln>
        </p:spPr>
      </p:pic>
      <p:sp>
        <p:nvSpPr>
          <p:cNvPr id="11" name="תיבת טקסט 10">
            <a:extLst>
              <a:ext uri="{FF2B5EF4-FFF2-40B4-BE49-F238E27FC236}">
                <a16:creationId xmlns:a16="http://schemas.microsoft.com/office/drawing/2014/main" id="{19F3875A-E517-C165-EFCE-B0167F0AB471}"/>
              </a:ext>
            </a:extLst>
          </p:cNvPr>
          <p:cNvSpPr txBox="1"/>
          <p:nvPr/>
        </p:nvSpPr>
        <p:spPr>
          <a:xfrm>
            <a:off x="268722" y="4473100"/>
            <a:ext cx="2499249"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UrbanSound8K</a:t>
            </a:r>
            <a:endParaRPr lang="he-IL" dirty="0"/>
          </a:p>
        </p:txBody>
      </p:sp>
      <p:sp>
        <p:nvSpPr>
          <p:cNvPr id="14" name="תיבת טקסט 13">
            <a:extLst>
              <a:ext uri="{FF2B5EF4-FFF2-40B4-BE49-F238E27FC236}">
                <a16:creationId xmlns:a16="http://schemas.microsoft.com/office/drawing/2014/main" id="{5C75E051-2969-1696-DA7A-B469AA212F74}"/>
              </a:ext>
            </a:extLst>
          </p:cNvPr>
          <p:cNvSpPr txBox="1"/>
          <p:nvPr/>
        </p:nvSpPr>
        <p:spPr>
          <a:xfrm>
            <a:off x="3305131" y="4473100"/>
            <a:ext cx="250178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ESC-50</a:t>
            </a:r>
            <a:endParaRPr lang="he-IL" dirty="0"/>
          </a:p>
        </p:txBody>
      </p:sp>
      <p:sp>
        <p:nvSpPr>
          <p:cNvPr id="3" name="תיבת טקסט 2">
            <a:extLst>
              <a:ext uri="{FF2B5EF4-FFF2-40B4-BE49-F238E27FC236}">
                <a16:creationId xmlns:a16="http://schemas.microsoft.com/office/drawing/2014/main" id="{3F124376-A5C7-9C70-05E4-9DEC552C36DF}"/>
              </a:ext>
            </a:extLst>
          </p:cNvPr>
          <p:cNvSpPr txBox="1"/>
          <p:nvPr/>
        </p:nvSpPr>
        <p:spPr>
          <a:xfrm>
            <a:off x="485238" y="4915793"/>
            <a:ext cx="2059025" cy="923330"/>
          </a:xfrm>
          <a:prstGeom prst="rect">
            <a:avLst/>
          </a:prstGeom>
          <a:noFill/>
        </p:spPr>
        <p:txBody>
          <a:bodyPr wrap="none" rtlCol="1">
            <a:spAutoFit/>
          </a:bodyPr>
          <a:lstStyle>
            <a:defPPr>
              <a:defRPr lang="en-US"/>
            </a:defPPr>
            <a:lvl1pPr algn="ctr">
              <a:defRPr b="1">
                <a:solidFill>
                  <a:schemeClr val="bg1">
                    <a:lumMod val="50000"/>
                  </a:schemeClr>
                </a:solidFill>
              </a:defRPr>
            </a:lvl1pPr>
          </a:lstStyle>
          <a:p>
            <a:r>
              <a:rPr lang="en-US" dirty="0"/>
              <a:t>UrbanSound8K: </a:t>
            </a:r>
          </a:p>
          <a:p>
            <a:r>
              <a:rPr lang="en-US" dirty="0"/>
              <a:t>10 Classes</a:t>
            </a:r>
          </a:p>
          <a:p>
            <a:r>
              <a:rPr lang="en-US" dirty="0"/>
              <a:t>8,732 Data Samples</a:t>
            </a:r>
            <a:endParaRPr lang="he-IL" dirty="0"/>
          </a:p>
        </p:txBody>
      </p:sp>
      <p:sp>
        <p:nvSpPr>
          <p:cNvPr id="4" name="תיבת טקסט 3">
            <a:extLst>
              <a:ext uri="{FF2B5EF4-FFF2-40B4-BE49-F238E27FC236}">
                <a16:creationId xmlns:a16="http://schemas.microsoft.com/office/drawing/2014/main" id="{CD77D65E-B8EA-05E1-52EF-92569A5A87C0}"/>
              </a:ext>
            </a:extLst>
          </p:cNvPr>
          <p:cNvSpPr txBox="1"/>
          <p:nvPr/>
        </p:nvSpPr>
        <p:spPr>
          <a:xfrm>
            <a:off x="3585795" y="4944070"/>
            <a:ext cx="2059025" cy="923330"/>
          </a:xfrm>
          <a:prstGeom prst="rect">
            <a:avLst/>
          </a:prstGeom>
          <a:noFill/>
        </p:spPr>
        <p:txBody>
          <a:bodyPr wrap="none" rtlCol="1">
            <a:spAutoFit/>
          </a:bodyPr>
          <a:lstStyle>
            <a:defPPr>
              <a:defRPr lang="en-US"/>
            </a:defPPr>
            <a:lvl1pPr algn="ctr">
              <a:defRPr b="1">
                <a:solidFill>
                  <a:schemeClr val="bg1">
                    <a:lumMod val="50000"/>
                  </a:schemeClr>
                </a:solidFill>
              </a:defRPr>
            </a:lvl1pPr>
          </a:lstStyle>
          <a:p>
            <a:r>
              <a:rPr lang="en-US" dirty="0"/>
              <a:t>ESC-50:</a:t>
            </a:r>
          </a:p>
          <a:p>
            <a:r>
              <a:rPr lang="en-US" dirty="0"/>
              <a:t>50 Classes</a:t>
            </a:r>
          </a:p>
          <a:p>
            <a:r>
              <a:rPr lang="en-US" dirty="0"/>
              <a:t>2,000 </a:t>
            </a:r>
            <a:r>
              <a:rPr lang="en-US"/>
              <a:t>Data Samples</a:t>
            </a:r>
            <a:endParaRPr lang="he-IL" dirty="0"/>
          </a:p>
        </p:txBody>
      </p:sp>
      <p:pic>
        <p:nvPicPr>
          <p:cNvPr id="7" name="תמונה 6">
            <a:extLst>
              <a:ext uri="{FF2B5EF4-FFF2-40B4-BE49-F238E27FC236}">
                <a16:creationId xmlns:a16="http://schemas.microsoft.com/office/drawing/2014/main" id="{1EF072D2-6F1A-F58E-E180-FF216A8F8212}"/>
              </a:ext>
            </a:extLst>
          </p:cNvPr>
          <p:cNvPicPr>
            <a:picLocks noChangeAspect="1"/>
          </p:cNvPicPr>
          <p:nvPr/>
        </p:nvPicPr>
        <p:blipFill>
          <a:blip r:embed="rId7">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6362881" y="1810310"/>
            <a:ext cx="2514581" cy="3034986"/>
          </a:xfrm>
          <a:prstGeom prst="rect">
            <a:avLst/>
          </a:prstGeom>
          <a:ln w="28575">
            <a:solidFill>
              <a:schemeClr val="tx1"/>
            </a:solidFill>
          </a:ln>
        </p:spPr>
      </p:pic>
      <p:sp>
        <p:nvSpPr>
          <p:cNvPr id="13" name="תיבת טקסט 12">
            <a:extLst>
              <a:ext uri="{FF2B5EF4-FFF2-40B4-BE49-F238E27FC236}">
                <a16:creationId xmlns:a16="http://schemas.microsoft.com/office/drawing/2014/main" id="{CD405469-C3FA-C2D0-6DA9-9B91870AA58A}"/>
              </a:ext>
            </a:extLst>
          </p:cNvPr>
          <p:cNvSpPr txBox="1"/>
          <p:nvPr/>
        </p:nvSpPr>
        <p:spPr>
          <a:xfrm>
            <a:off x="6340737" y="4474967"/>
            <a:ext cx="2515282"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FSD50K</a:t>
            </a:r>
            <a:endParaRPr lang="he-IL" dirty="0"/>
          </a:p>
        </p:txBody>
      </p:sp>
      <p:sp>
        <p:nvSpPr>
          <p:cNvPr id="15" name="תיבת טקסט 14">
            <a:extLst>
              <a:ext uri="{FF2B5EF4-FFF2-40B4-BE49-F238E27FC236}">
                <a16:creationId xmlns:a16="http://schemas.microsoft.com/office/drawing/2014/main" id="{52EE2781-6CE1-CD5E-467E-F17CA9508634}"/>
              </a:ext>
            </a:extLst>
          </p:cNvPr>
          <p:cNvSpPr txBox="1"/>
          <p:nvPr/>
        </p:nvSpPr>
        <p:spPr>
          <a:xfrm>
            <a:off x="6505490" y="4883497"/>
            <a:ext cx="2241768"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t>FSD50K: </a:t>
            </a:r>
          </a:p>
          <a:p>
            <a:r>
              <a:rPr lang="en-US" dirty="0"/>
              <a:t>3,935 Classes</a:t>
            </a:r>
          </a:p>
          <a:p>
            <a:r>
              <a:rPr lang="he-IL" dirty="0"/>
              <a:t>51,197</a:t>
            </a:r>
            <a:r>
              <a:rPr lang="en-US" dirty="0"/>
              <a:t> Data Samples</a:t>
            </a:r>
            <a:endParaRPr lang="he-IL" dirty="0"/>
          </a:p>
        </p:txBody>
      </p:sp>
      <p:pic>
        <p:nvPicPr>
          <p:cNvPr id="17" name="תמונה 16">
            <a:extLst>
              <a:ext uri="{FF2B5EF4-FFF2-40B4-BE49-F238E27FC236}">
                <a16:creationId xmlns:a16="http://schemas.microsoft.com/office/drawing/2014/main" id="{526692D7-14C7-C91C-CFAB-86317EAAB52A}"/>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colorTemperature colorTemp="4700"/>
                    </a14:imgEffect>
                  </a14:imgLayer>
                </a14:imgProps>
              </a:ext>
            </a:extLst>
          </a:blip>
          <a:stretch>
            <a:fillRect/>
          </a:stretch>
        </p:blipFill>
        <p:spPr>
          <a:xfrm>
            <a:off x="9424027" y="1795910"/>
            <a:ext cx="2499251" cy="3063787"/>
          </a:xfrm>
          <a:prstGeom prst="rect">
            <a:avLst/>
          </a:prstGeom>
          <a:ln w="28575">
            <a:solidFill>
              <a:schemeClr val="tx1"/>
            </a:solidFill>
          </a:ln>
        </p:spPr>
      </p:pic>
      <p:sp>
        <p:nvSpPr>
          <p:cNvPr id="18" name="תיבת טקסט 17">
            <a:extLst>
              <a:ext uri="{FF2B5EF4-FFF2-40B4-BE49-F238E27FC236}">
                <a16:creationId xmlns:a16="http://schemas.microsoft.com/office/drawing/2014/main" id="{C9B6EFAD-D538-8F9C-311C-DC12CDD94331}"/>
              </a:ext>
            </a:extLst>
          </p:cNvPr>
          <p:cNvSpPr txBox="1"/>
          <p:nvPr/>
        </p:nvSpPr>
        <p:spPr>
          <a:xfrm>
            <a:off x="9401822" y="4480441"/>
            <a:ext cx="249925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Dcase-2017</a:t>
            </a:r>
            <a:endParaRPr lang="he-IL" dirty="0"/>
          </a:p>
        </p:txBody>
      </p:sp>
      <p:sp>
        <p:nvSpPr>
          <p:cNvPr id="19" name="תיבת טקסט 18">
            <a:extLst>
              <a:ext uri="{FF2B5EF4-FFF2-40B4-BE49-F238E27FC236}">
                <a16:creationId xmlns:a16="http://schemas.microsoft.com/office/drawing/2014/main" id="{588D376A-7079-2F2B-0E99-8B95E25377BF}"/>
              </a:ext>
            </a:extLst>
          </p:cNvPr>
          <p:cNvSpPr txBox="1"/>
          <p:nvPr/>
        </p:nvSpPr>
        <p:spPr>
          <a:xfrm>
            <a:off x="9639032" y="4918397"/>
            <a:ext cx="2113528" cy="923330"/>
          </a:xfrm>
          <a:prstGeom prst="rect">
            <a:avLst/>
          </a:prstGeom>
          <a:noFill/>
        </p:spPr>
        <p:txBody>
          <a:bodyPr wrap="none" rtlCol="1">
            <a:spAutoFit/>
          </a:bodyPr>
          <a:lstStyle/>
          <a:p>
            <a:pPr algn="ctr"/>
            <a:r>
              <a:rPr lang="en-US" b="1" dirty="0">
                <a:solidFill>
                  <a:schemeClr val="bg1">
                    <a:lumMod val="50000"/>
                  </a:schemeClr>
                </a:solidFill>
              </a:rPr>
              <a:t>DCASE-2017: </a:t>
            </a:r>
          </a:p>
          <a:p>
            <a:pPr algn="ctr"/>
            <a:r>
              <a:rPr lang="en-US" b="1" dirty="0">
                <a:solidFill>
                  <a:schemeClr val="bg1">
                    <a:lumMod val="50000"/>
                  </a:schemeClr>
                </a:solidFill>
              </a:rPr>
              <a:t>15 Classes</a:t>
            </a:r>
          </a:p>
          <a:p>
            <a:pPr algn="ctr"/>
            <a:r>
              <a:rPr lang="he-IL" b="1" dirty="0">
                <a:solidFill>
                  <a:schemeClr val="bg1">
                    <a:lumMod val="50000"/>
                  </a:schemeClr>
                </a:solidFill>
              </a:rPr>
              <a:t>4,680</a:t>
            </a:r>
            <a:r>
              <a:rPr lang="en-US" b="1" dirty="0">
                <a:solidFill>
                  <a:schemeClr val="bg1">
                    <a:lumMod val="50000"/>
                  </a:schemeClr>
                </a:solidFill>
              </a:rPr>
              <a:t> Data Samples</a:t>
            </a:r>
            <a:endParaRPr lang="he-IL" b="1" dirty="0">
              <a:solidFill>
                <a:schemeClr val="bg1">
                  <a:lumMod val="50000"/>
                </a:schemeClr>
              </a:solidFill>
            </a:endParaRPr>
          </a:p>
        </p:txBody>
      </p:sp>
    </p:spTree>
    <p:extLst>
      <p:ext uri="{BB962C8B-B14F-4D97-AF65-F5344CB8AC3E}">
        <p14:creationId xmlns:p14="http://schemas.microsoft.com/office/powerpoint/2010/main" val="770046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FSD-50K – Results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38</a:t>
            </a:fld>
            <a:endParaRPr lang="en-US"/>
          </a:p>
        </p:txBody>
      </p:sp>
      <p:pic>
        <p:nvPicPr>
          <p:cNvPr id="13" name="תמונה 12" descr="תמונה שמכילה טקסט, צילום מסך, תרשים, עלילה&#10;&#10;התיאור נוצר באופן אוטומטי">
            <a:extLst>
              <a:ext uri="{FF2B5EF4-FFF2-40B4-BE49-F238E27FC236}">
                <a16:creationId xmlns:a16="http://schemas.microsoft.com/office/drawing/2014/main" id="{78C92EFC-24D0-CDC1-7608-1EE3B1F6B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76" y="1177700"/>
            <a:ext cx="6260523" cy="4545455"/>
          </a:xfrm>
          <a:prstGeom prst="rect">
            <a:avLst/>
          </a:prstGeom>
        </p:spPr>
      </p:pic>
      <p:pic>
        <p:nvPicPr>
          <p:cNvPr id="6" name="תמונה 5" descr="תמונה שמכילה טקסט, צילום מסך, תרשים, עלילה&#10;&#10;התיאור נוצר באופן אוטומטי">
            <a:extLst>
              <a:ext uri="{FF2B5EF4-FFF2-40B4-BE49-F238E27FC236}">
                <a16:creationId xmlns:a16="http://schemas.microsoft.com/office/drawing/2014/main" id="{D298BE09-B00C-2FA1-1845-AEE593A45D0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324600" y="1186458"/>
            <a:ext cx="5650924" cy="4583776"/>
          </a:xfrm>
          <a:prstGeom prst="rect">
            <a:avLst/>
          </a:prstGeom>
        </p:spPr>
      </p:pic>
      <p:sp>
        <p:nvSpPr>
          <p:cNvPr id="8" name="תיבת טקסט 7">
            <a:extLst>
              <a:ext uri="{FF2B5EF4-FFF2-40B4-BE49-F238E27FC236}">
                <a16:creationId xmlns:a16="http://schemas.microsoft.com/office/drawing/2014/main" id="{FBCDE442-2EE0-92FF-26E6-B3626B0A8C77}"/>
              </a:ext>
            </a:extLst>
          </p:cNvPr>
          <p:cNvSpPr txBox="1"/>
          <p:nvPr/>
        </p:nvSpPr>
        <p:spPr>
          <a:xfrm>
            <a:off x="1447800" y="5805383"/>
            <a:ext cx="4191000" cy="369332"/>
          </a:xfrm>
          <a:prstGeom prst="rect">
            <a:avLst/>
          </a:prstGeom>
          <a:noFill/>
        </p:spPr>
        <p:txBody>
          <a:bodyPr wrap="square" rtlCol="1">
            <a:spAutoFit/>
          </a:bodyPr>
          <a:lstStyle/>
          <a:p>
            <a:r>
              <a:rPr lang="en-US" dirty="0"/>
              <a:t>FSD-50K – CNN Network Uncalibrated</a:t>
            </a:r>
            <a:endParaRPr lang="he-IL" dirty="0"/>
          </a:p>
        </p:txBody>
      </p:sp>
      <p:sp>
        <p:nvSpPr>
          <p:cNvPr id="10" name="תיבת טקסט 9">
            <a:extLst>
              <a:ext uri="{FF2B5EF4-FFF2-40B4-BE49-F238E27FC236}">
                <a16:creationId xmlns:a16="http://schemas.microsoft.com/office/drawing/2014/main" id="{D9BC85CE-C957-1AAC-F22E-2FD519DDFA0A}"/>
              </a:ext>
            </a:extLst>
          </p:cNvPr>
          <p:cNvSpPr txBox="1"/>
          <p:nvPr/>
        </p:nvSpPr>
        <p:spPr>
          <a:xfrm>
            <a:off x="7467600" y="5770234"/>
            <a:ext cx="3429000" cy="646331"/>
          </a:xfrm>
          <a:prstGeom prst="rect">
            <a:avLst/>
          </a:prstGeom>
          <a:noFill/>
        </p:spPr>
        <p:txBody>
          <a:bodyPr wrap="square" rtlCol="1">
            <a:spAutoFit/>
          </a:bodyPr>
          <a:lstStyle/>
          <a:p>
            <a:pPr algn="ctr"/>
            <a:r>
              <a:rPr lang="en-US" dirty="0"/>
              <a:t>FSD-50K – CNN Network Temperature Scaling Calibration</a:t>
            </a:r>
            <a:endParaRPr lang="he-IL" dirty="0"/>
          </a:p>
        </p:txBody>
      </p:sp>
      <p:sp>
        <p:nvSpPr>
          <p:cNvPr id="3" name="תיבת טקסט 2">
            <a:extLst>
              <a:ext uri="{FF2B5EF4-FFF2-40B4-BE49-F238E27FC236}">
                <a16:creationId xmlns:a16="http://schemas.microsoft.com/office/drawing/2014/main" id="{F4F4168C-5439-13B0-7690-EAE70BEFF14E}"/>
              </a:ext>
            </a:extLst>
          </p:cNvPr>
          <p:cNvSpPr txBox="1"/>
          <p:nvPr/>
        </p:nvSpPr>
        <p:spPr>
          <a:xfrm>
            <a:off x="152400" y="6352529"/>
            <a:ext cx="4724400" cy="276999"/>
          </a:xfrm>
          <a:prstGeom prst="rect">
            <a:avLst/>
          </a:prstGeom>
          <a:noFill/>
        </p:spPr>
        <p:txBody>
          <a:bodyPr wrap="square">
            <a:spAutoFit/>
          </a:bodyPr>
          <a:lstStyle/>
          <a:p>
            <a:pPr marL="0" lvl="0" indent="0" algn="l" rtl="0">
              <a:buFont typeface="Arial" panose="020B0604020202020204" pitchFamily="34" charset="0"/>
              <a:buNone/>
            </a:pPr>
            <a:r>
              <a:rPr lang="en-US" sz="1200" dirty="0">
                <a:solidFill>
                  <a:srgbClr val="002060"/>
                </a:solidFill>
              </a:rPr>
              <a:t>*3 Layers, CNN Based combined with </a:t>
            </a:r>
            <a:r>
              <a:rPr lang="en-US" sz="1200" dirty="0" err="1">
                <a:solidFill>
                  <a:srgbClr val="002060"/>
                </a:solidFill>
              </a:rPr>
              <a:t>maxpool</a:t>
            </a:r>
            <a:r>
              <a:rPr lang="en-US" sz="1200" dirty="0">
                <a:solidFill>
                  <a:srgbClr val="002060"/>
                </a:solidFill>
              </a:rPr>
              <a:t> and dropout.</a:t>
            </a:r>
          </a:p>
        </p:txBody>
      </p:sp>
    </p:spTree>
    <p:extLst>
      <p:ext uri="{BB962C8B-B14F-4D97-AF65-F5344CB8AC3E}">
        <p14:creationId xmlns:p14="http://schemas.microsoft.com/office/powerpoint/2010/main" val="3745302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DCASE-2017</a:t>
            </a:r>
            <a:endParaRPr lang="he-IL" dirty="0">
              <a:solidFill>
                <a:srgbClr val="002060"/>
              </a:solidFill>
            </a:endParaRPr>
          </a:p>
        </p:txBody>
      </p:sp>
      <p:sp>
        <p:nvSpPr>
          <p:cNvPr id="5" name="Slide Number Placeholder 4"/>
          <p:cNvSpPr>
            <a:spLocks noGrp="1"/>
          </p:cNvSpPr>
          <p:nvPr>
            <p:ph type="sldNum" sz="quarter" idx="12"/>
          </p:nvPr>
        </p:nvSpPr>
        <p:spPr>
          <a:xfrm>
            <a:off x="-420377" y="6422585"/>
            <a:ext cx="2844800" cy="365125"/>
          </a:xfrm>
        </p:spPr>
        <p:txBody>
          <a:bodyPr/>
          <a:lstStyle/>
          <a:p>
            <a:fld id="{B01D9778-10B4-40FB-B4E4-44FA89A86639}" type="slidenum">
              <a:rPr lang="en-US" smtClean="0"/>
              <a:pPr/>
              <a:t>39</a:t>
            </a:fld>
            <a:endParaRPr lang="en-US"/>
          </a:p>
        </p:txBody>
      </p:sp>
      <p:pic>
        <p:nvPicPr>
          <p:cNvPr id="8" name="תמונה 7">
            <a:extLst>
              <a:ext uri="{FF2B5EF4-FFF2-40B4-BE49-F238E27FC236}">
                <a16:creationId xmlns:a16="http://schemas.microsoft.com/office/drawing/2014/main" id="{A2F8FD7C-5748-EB46-B020-2C9271D1E23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5127" y="1822574"/>
            <a:ext cx="2499249" cy="3010459"/>
          </a:xfrm>
          <a:prstGeom prst="rect">
            <a:avLst/>
          </a:prstGeom>
          <a:ln w="28575">
            <a:solidFill>
              <a:schemeClr val="tx1"/>
            </a:solidFill>
          </a:ln>
        </p:spPr>
      </p:pic>
      <p:pic>
        <p:nvPicPr>
          <p:cNvPr id="10" name="תמונה 9">
            <a:extLst>
              <a:ext uri="{FF2B5EF4-FFF2-40B4-BE49-F238E27FC236}">
                <a16:creationId xmlns:a16="http://schemas.microsoft.com/office/drawing/2014/main" id="{899FFD44-1AED-7844-EB5D-6B4C0A56081E}"/>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310941" y="1818885"/>
            <a:ext cx="2505375" cy="3017837"/>
          </a:xfrm>
          <a:prstGeom prst="rect">
            <a:avLst/>
          </a:prstGeom>
          <a:ln w="28575">
            <a:solidFill>
              <a:schemeClr val="tx1"/>
            </a:solidFill>
          </a:ln>
        </p:spPr>
      </p:pic>
      <p:sp>
        <p:nvSpPr>
          <p:cNvPr id="11" name="תיבת טקסט 10">
            <a:extLst>
              <a:ext uri="{FF2B5EF4-FFF2-40B4-BE49-F238E27FC236}">
                <a16:creationId xmlns:a16="http://schemas.microsoft.com/office/drawing/2014/main" id="{19F3875A-E517-C165-EFCE-B0167F0AB471}"/>
              </a:ext>
            </a:extLst>
          </p:cNvPr>
          <p:cNvSpPr txBox="1"/>
          <p:nvPr/>
        </p:nvSpPr>
        <p:spPr>
          <a:xfrm>
            <a:off x="268722" y="4473100"/>
            <a:ext cx="2499249"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UrbanSound8K</a:t>
            </a:r>
            <a:endParaRPr lang="he-IL" dirty="0"/>
          </a:p>
        </p:txBody>
      </p:sp>
      <p:sp>
        <p:nvSpPr>
          <p:cNvPr id="14" name="תיבת טקסט 13">
            <a:extLst>
              <a:ext uri="{FF2B5EF4-FFF2-40B4-BE49-F238E27FC236}">
                <a16:creationId xmlns:a16="http://schemas.microsoft.com/office/drawing/2014/main" id="{5C75E051-2969-1696-DA7A-B469AA212F74}"/>
              </a:ext>
            </a:extLst>
          </p:cNvPr>
          <p:cNvSpPr txBox="1"/>
          <p:nvPr/>
        </p:nvSpPr>
        <p:spPr>
          <a:xfrm>
            <a:off x="3305131" y="4473100"/>
            <a:ext cx="250178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a:t>ESC-50</a:t>
            </a:r>
            <a:endParaRPr lang="he-IL" dirty="0"/>
          </a:p>
        </p:txBody>
      </p:sp>
      <p:sp>
        <p:nvSpPr>
          <p:cNvPr id="3" name="תיבת טקסט 2">
            <a:extLst>
              <a:ext uri="{FF2B5EF4-FFF2-40B4-BE49-F238E27FC236}">
                <a16:creationId xmlns:a16="http://schemas.microsoft.com/office/drawing/2014/main" id="{3F124376-A5C7-9C70-05E4-9DEC552C36DF}"/>
              </a:ext>
            </a:extLst>
          </p:cNvPr>
          <p:cNvSpPr txBox="1"/>
          <p:nvPr/>
        </p:nvSpPr>
        <p:spPr>
          <a:xfrm>
            <a:off x="485238" y="4915793"/>
            <a:ext cx="2059025" cy="923330"/>
          </a:xfrm>
          <a:prstGeom prst="rect">
            <a:avLst/>
          </a:prstGeom>
          <a:noFill/>
        </p:spPr>
        <p:txBody>
          <a:bodyPr wrap="none" rtlCol="1">
            <a:spAutoFit/>
          </a:bodyPr>
          <a:lstStyle>
            <a:defPPr>
              <a:defRPr lang="en-US"/>
            </a:defPPr>
            <a:lvl1pPr algn="ctr">
              <a:defRPr b="1">
                <a:solidFill>
                  <a:schemeClr val="bg1">
                    <a:lumMod val="50000"/>
                  </a:schemeClr>
                </a:solidFill>
              </a:defRPr>
            </a:lvl1pPr>
          </a:lstStyle>
          <a:p>
            <a:r>
              <a:rPr lang="en-US" dirty="0"/>
              <a:t>UrbanSound8K: </a:t>
            </a:r>
          </a:p>
          <a:p>
            <a:r>
              <a:rPr lang="en-US" dirty="0"/>
              <a:t>10 Classes</a:t>
            </a:r>
          </a:p>
          <a:p>
            <a:r>
              <a:rPr lang="en-US" dirty="0"/>
              <a:t>8,732 Data Samples</a:t>
            </a:r>
            <a:endParaRPr lang="he-IL" dirty="0"/>
          </a:p>
        </p:txBody>
      </p:sp>
      <p:sp>
        <p:nvSpPr>
          <p:cNvPr id="4" name="תיבת טקסט 3">
            <a:extLst>
              <a:ext uri="{FF2B5EF4-FFF2-40B4-BE49-F238E27FC236}">
                <a16:creationId xmlns:a16="http://schemas.microsoft.com/office/drawing/2014/main" id="{CD77D65E-B8EA-05E1-52EF-92569A5A87C0}"/>
              </a:ext>
            </a:extLst>
          </p:cNvPr>
          <p:cNvSpPr txBox="1"/>
          <p:nvPr/>
        </p:nvSpPr>
        <p:spPr>
          <a:xfrm>
            <a:off x="3585795" y="4944070"/>
            <a:ext cx="2059025" cy="923330"/>
          </a:xfrm>
          <a:prstGeom prst="rect">
            <a:avLst/>
          </a:prstGeom>
          <a:noFill/>
        </p:spPr>
        <p:txBody>
          <a:bodyPr wrap="none" rtlCol="1">
            <a:spAutoFit/>
          </a:bodyPr>
          <a:lstStyle>
            <a:defPPr>
              <a:defRPr lang="en-US"/>
            </a:defPPr>
            <a:lvl1pPr algn="ctr">
              <a:defRPr b="1">
                <a:solidFill>
                  <a:schemeClr val="bg1">
                    <a:lumMod val="50000"/>
                  </a:schemeClr>
                </a:solidFill>
              </a:defRPr>
            </a:lvl1pPr>
          </a:lstStyle>
          <a:p>
            <a:r>
              <a:rPr lang="en-US" dirty="0"/>
              <a:t>ESC-50:</a:t>
            </a:r>
          </a:p>
          <a:p>
            <a:r>
              <a:rPr lang="en-US" dirty="0"/>
              <a:t>50 Classes</a:t>
            </a:r>
          </a:p>
          <a:p>
            <a:r>
              <a:rPr lang="en-US" dirty="0"/>
              <a:t>2,000 </a:t>
            </a:r>
            <a:r>
              <a:rPr lang="en-US"/>
              <a:t>Data Samples</a:t>
            </a:r>
            <a:endParaRPr lang="he-IL" dirty="0"/>
          </a:p>
        </p:txBody>
      </p:sp>
      <p:pic>
        <p:nvPicPr>
          <p:cNvPr id="7" name="תמונה 6">
            <a:extLst>
              <a:ext uri="{FF2B5EF4-FFF2-40B4-BE49-F238E27FC236}">
                <a16:creationId xmlns:a16="http://schemas.microsoft.com/office/drawing/2014/main" id="{1EF072D2-6F1A-F58E-E180-FF216A8F8212}"/>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362881" y="1810310"/>
            <a:ext cx="2514581" cy="3034986"/>
          </a:xfrm>
          <a:prstGeom prst="rect">
            <a:avLst/>
          </a:prstGeom>
          <a:ln w="28575">
            <a:solidFill>
              <a:schemeClr val="tx1"/>
            </a:solidFill>
          </a:ln>
        </p:spPr>
      </p:pic>
      <p:sp>
        <p:nvSpPr>
          <p:cNvPr id="13" name="תיבת טקסט 12">
            <a:extLst>
              <a:ext uri="{FF2B5EF4-FFF2-40B4-BE49-F238E27FC236}">
                <a16:creationId xmlns:a16="http://schemas.microsoft.com/office/drawing/2014/main" id="{CD405469-C3FA-C2D0-6DA9-9B91870AA58A}"/>
              </a:ext>
            </a:extLst>
          </p:cNvPr>
          <p:cNvSpPr txBox="1"/>
          <p:nvPr/>
        </p:nvSpPr>
        <p:spPr>
          <a:xfrm>
            <a:off x="6340737" y="4474967"/>
            <a:ext cx="2515282"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FSD50K</a:t>
            </a:r>
            <a:endParaRPr lang="he-IL" dirty="0"/>
          </a:p>
        </p:txBody>
      </p:sp>
      <p:sp>
        <p:nvSpPr>
          <p:cNvPr id="15" name="תיבת טקסט 14">
            <a:extLst>
              <a:ext uri="{FF2B5EF4-FFF2-40B4-BE49-F238E27FC236}">
                <a16:creationId xmlns:a16="http://schemas.microsoft.com/office/drawing/2014/main" id="{52EE2781-6CE1-CD5E-467E-F17CA9508634}"/>
              </a:ext>
            </a:extLst>
          </p:cNvPr>
          <p:cNvSpPr txBox="1"/>
          <p:nvPr/>
        </p:nvSpPr>
        <p:spPr>
          <a:xfrm>
            <a:off x="6505490" y="4883497"/>
            <a:ext cx="2241768" cy="923330"/>
          </a:xfrm>
          <a:prstGeom prst="rect">
            <a:avLst/>
          </a:prstGeom>
          <a:noFill/>
        </p:spPr>
        <p:txBody>
          <a:bodyPr wrap="none" rtlCol="1">
            <a:spAutoFit/>
          </a:bodyPr>
          <a:lstStyle>
            <a:defPPr>
              <a:defRPr lang="en-US"/>
            </a:defPPr>
            <a:lvl1pPr algn="ctr">
              <a:defRPr b="1">
                <a:solidFill>
                  <a:schemeClr val="bg1">
                    <a:lumMod val="50000"/>
                  </a:schemeClr>
                </a:solidFill>
              </a:defRPr>
            </a:lvl1pPr>
          </a:lstStyle>
          <a:p>
            <a:r>
              <a:rPr lang="en-US" dirty="0"/>
              <a:t>FSD50K: </a:t>
            </a:r>
          </a:p>
          <a:p>
            <a:r>
              <a:rPr lang="en-US" dirty="0"/>
              <a:t>3,935 Classes</a:t>
            </a:r>
          </a:p>
          <a:p>
            <a:r>
              <a:rPr lang="he-IL" dirty="0"/>
              <a:t>51,197</a:t>
            </a:r>
            <a:r>
              <a:rPr lang="en-US" dirty="0"/>
              <a:t> </a:t>
            </a:r>
            <a:r>
              <a:rPr lang="en-US"/>
              <a:t>Data Samples</a:t>
            </a:r>
            <a:endParaRPr lang="he-IL" dirty="0"/>
          </a:p>
        </p:txBody>
      </p:sp>
      <p:pic>
        <p:nvPicPr>
          <p:cNvPr id="17" name="תמונה 16">
            <a:extLst>
              <a:ext uri="{FF2B5EF4-FFF2-40B4-BE49-F238E27FC236}">
                <a16:creationId xmlns:a16="http://schemas.microsoft.com/office/drawing/2014/main" id="{526692D7-14C7-C91C-CFAB-86317EAAB52A}"/>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Effect>
                      <a14:saturation sat="400000"/>
                    </a14:imgEffect>
                  </a14:imgLayer>
                </a14:imgProps>
              </a:ext>
            </a:extLst>
          </a:blip>
          <a:stretch>
            <a:fillRect/>
          </a:stretch>
        </p:blipFill>
        <p:spPr>
          <a:xfrm>
            <a:off x="9424027" y="1795910"/>
            <a:ext cx="2499251" cy="3063787"/>
          </a:xfrm>
          <a:prstGeom prst="rect">
            <a:avLst/>
          </a:prstGeom>
          <a:ln w="28575">
            <a:solidFill>
              <a:schemeClr val="tx1"/>
            </a:solidFill>
          </a:ln>
        </p:spPr>
      </p:pic>
      <p:sp>
        <p:nvSpPr>
          <p:cNvPr id="18" name="תיבת טקסט 17">
            <a:extLst>
              <a:ext uri="{FF2B5EF4-FFF2-40B4-BE49-F238E27FC236}">
                <a16:creationId xmlns:a16="http://schemas.microsoft.com/office/drawing/2014/main" id="{C9B6EFAD-D538-8F9C-311C-DC12CDD94331}"/>
              </a:ext>
            </a:extLst>
          </p:cNvPr>
          <p:cNvSpPr txBox="1"/>
          <p:nvPr/>
        </p:nvSpPr>
        <p:spPr>
          <a:xfrm>
            <a:off x="9401822" y="4480441"/>
            <a:ext cx="2499251" cy="369332"/>
          </a:xfrm>
          <a:prstGeom prst="rect">
            <a:avLst/>
          </a:prstGeom>
          <a:solidFill>
            <a:srgbClr val="BFBFBF">
              <a:alpha val="50196"/>
            </a:srgbClr>
          </a:solidFill>
        </p:spPr>
        <p:txBody>
          <a:bodyPr wrap="square" rtlCol="1">
            <a:spAutoFit/>
          </a:bodyPr>
          <a:lstStyle>
            <a:defPPr>
              <a:defRPr lang="en-US"/>
            </a:defPPr>
            <a:lvl1pPr algn="ctr">
              <a:defRPr b="1"/>
            </a:lvl1pPr>
          </a:lstStyle>
          <a:p>
            <a:r>
              <a:rPr lang="en-US" dirty="0"/>
              <a:t>Dcase-2017</a:t>
            </a:r>
            <a:endParaRPr lang="he-IL" dirty="0"/>
          </a:p>
        </p:txBody>
      </p:sp>
      <p:sp>
        <p:nvSpPr>
          <p:cNvPr id="19" name="תיבת טקסט 18">
            <a:extLst>
              <a:ext uri="{FF2B5EF4-FFF2-40B4-BE49-F238E27FC236}">
                <a16:creationId xmlns:a16="http://schemas.microsoft.com/office/drawing/2014/main" id="{588D376A-7079-2F2B-0E99-8B95E25377BF}"/>
              </a:ext>
            </a:extLst>
          </p:cNvPr>
          <p:cNvSpPr txBox="1"/>
          <p:nvPr/>
        </p:nvSpPr>
        <p:spPr>
          <a:xfrm>
            <a:off x="9639032" y="4918397"/>
            <a:ext cx="2113528" cy="923330"/>
          </a:xfrm>
          <a:prstGeom prst="rect">
            <a:avLst/>
          </a:prstGeom>
          <a:noFill/>
        </p:spPr>
        <p:txBody>
          <a:bodyPr wrap="none" rtlCol="1">
            <a:spAutoFit/>
          </a:bodyPr>
          <a:lstStyle>
            <a:defPPr>
              <a:defRPr lang="en-US"/>
            </a:defPPr>
            <a:lvl1pPr algn="ctr">
              <a:defRPr b="1">
                <a:solidFill>
                  <a:srgbClr val="002060"/>
                </a:solidFill>
              </a:defRPr>
            </a:lvl1pPr>
          </a:lstStyle>
          <a:p>
            <a:r>
              <a:rPr lang="en-US" dirty="0"/>
              <a:t>DCASE-2017: </a:t>
            </a:r>
          </a:p>
          <a:p>
            <a:r>
              <a:rPr lang="en-US" dirty="0"/>
              <a:t>15 Classes</a:t>
            </a:r>
          </a:p>
          <a:p>
            <a:r>
              <a:rPr lang="he-IL" dirty="0"/>
              <a:t>4,680</a:t>
            </a:r>
            <a:r>
              <a:rPr lang="en-US" dirty="0"/>
              <a:t> Data Samples</a:t>
            </a:r>
            <a:endParaRPr lang="he-IL" dirty="0"/>
          </a:p>
        </p:txBody>
      </p:sp>
    </p:spTree>
    <p:extLst>
      <p:ext uri="{BB962C8B-B14F-4D97-AF65-F5344CB8AC3E}">
        <p14:creationId xmlns:p14="http://schemas.microsoft.com/office/powerpoint/2010/main" val="941640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Background</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a:t>
            </a:fld>
            <a:endParaRPr lang="en-US"/>
          </a:p>
        </p:txBody>
      </p:sp>
      <p:pic>
        <p:nvPicPr>
          <p:cNvPr id="4" name="תמונה 3">
            <a:extLst>
              <a:ext uri="{FF2B5EF4-FFF2-40B4-BE49-F238E27FC236}">
                <a16:creationId xmlns:a16="http://schemas.microsoft.com/office/drawing/2014/main" id="{ABD23023-A7A4-D97F-F3C2-627FAEF85551}"/>
              </a:ext>
            </a:extLst>
          </p:cNvPr>
          <p:cNvPicPr>
            <a:picLocks noChangeAspect="1"/>
          </p:cNvPicPr>
          <p:nvPr/>
        </p:nvPicPr>
        <p:blipFill rotWithShape="1">
          <a:blip r:embed="rId3"/>
          <a:srcRect b="12751"/>
          <a:stretch/>
        </p:blipFill>
        <p:spPr>
          <a:xfrm>
            <a:off x="381000" y="1733414"/>
            <a:ext cx="11430966" cy="3981586"/>
          </a:xfrm>
          <a:prstGeom prst="rect">
            <a:avLst/>
          </a:prstGeom>
        </p:spPr>
      </p:pic>
      <p:sp>
        <p:nvSpPr>
          <p:cNvPr id="6" name="תיבת טקסט 5">
            <a:extLst>
              <a:ext uri="{FF2B5EF4-FFF2-40B4-BE49-F238E27FC236}">
                <a16:creationId xmlns:a16="http://schemas.microsoft.com/office/drawing/2014/main" id="{D242C410-39FF-1F2D-2725-0BCD5F9DC2EE}"/>
              </a:ext>
            </a:extLst>
          </p:cNvPr>
          <p:cNvSpPr txBox="1"/>
          <p:nvPr/>
        </p:nvSpPr>
        <p:spPr>
          <a:xfrm>
            <a:off x="838200" y="6453639"/>
            <a:ext cx="3069623" cy="369332"/>
          </a:xfrm>
          <a:prstGeom prst="rect">
            <a:avLst/>
          </a:prstGeom>
          <a:noFill/>
        </p:spPr>
        <p:txBody>
          <a:bodyPr wrap="none" rtlCol="1">
            <a:spAutoFit/>
          </a:bodyPr>
          <a:lstStyle/>
          <a:p>
            <a:r>
              <a:rPr lang="en-US" dirty="0" err="1">
                <a:solidFill>
                  <a:srgbClr val="002060"/>
                </a:solidFill>
              </a:rPr>
              <a:t>Gawlikowski</a:t>
            </a:r>
            <a:r>
              <a:rPr lang="en-US" dirty="0">
                <a:solidFill>
                  <a:srgbClr val="002060"/>
                </a:solidFill>
              </a:rPr>
              <a:t> Jakob, et al., 2023</a:t>
            </a:r>
            <a:endParaRPr lang="he-IL" dirty="0">
              <a:highlight>
                <a:srgbClr val="FFFF00"/>
              </a:highlight>
            </a:endParaRPr>
          </a:p>
        </p:txBody>
      </p:sp>
      <p:sp>
        <p:nvSpPr>
          <p:cNvPr id="3" name="תיבת טקסט 2">
            <a:extLst>
              <a:ext uri="{FF2B5EF4-FFF2-40B4-BE49-F238E27FC236}">
                <a16:creationId xmlns:a16="http://schemas.microsoft.com/office/drawing/2014/main" id="{98C7C8A6-8A4E-A346-B121-C655A67F9160}"/>
              </a:ext>
            </a:extLst>
          </p:cNvPr>
          <p:cNvSpPr txBox="1"/>
          <p:nvPr/>
        </p:nvSpPr>
        <p:spPr>
          <a:xfrm>
            <a:off x="8839200" y="3539541"/>
            <a:ext cx="1066800" cy="369332"/>
          </a:xfrm>
          <a:prstGeom prst="rect">
            <a:avLst/>
          </a:prstGeom>
          <a:noFill/>
        </p:spPr>
        <p:txBody>
          <a:bodyPr wrap="square" rtlCol="1">
            <a:spAutoFit/>
          </a:bodyPr>
          <a:lstStyle/>
          <a:p>
            <a:r>
              <a:rPr lang="en-US" b="1" dirty="0"/>
              <a:t>(0.4,0.4)</a:t>
            </a:r>
            <a:endParaRPr lang="he-IL" b="1" dirty="0"/>
          </a:p>
        </p:txBody>
      </p:sp>
      <p:sp>
        <p:nvSpPr>
          <p:cNvPr id="7" name="תיבת טקסט 6">
            <a:extLst>
              <a:ext uri="{FF2B5EF4-FFF2-40B4-BE49-F238E27FC236}">
                <a16:creationId xmlns:a16="http://schemas.microsoft.com/office/drawing/2014/main" id="{025E7DE9-3B89-C5B8-1109-0F8735CB566E}"/>
              </a:ext>
            </a:extLst>
          </p:cNvPr>
          <p:cNvSpPr txBox="1"/>
          <p:nvPr/>
        </p:nvSpPr>
        <p:spPr>
          <a:xfrm>
            <a:off x="4919241" y="3345879"/>
            <a:ext cx="1066800" cy="369332"/>
          </a:xfrm>
          <a:prstGeom prst="rect">
            <a:avLst/>
          </a:prstGeom>
          <a:noFill/>
        </p:spPr>
        <p:txBody>
          <a:bodyPr wrap="square" rtlCol="1">
            <a:spAutoFit/>
          </a:bodyPr>
          <a:lstStyle/>
          <a:p>
            <a:r>
              <a:rPr lang="en-US" b="1" dirty="0"/>
              <a:t>(0.4,0.5)</a:t>
            </a:r>
            <a:endParaRPr lang="he-IL" b="1" dirty="0"/>
          </a:p>
        </p:txBody>
      </p:sp>
      <p:sp>
        <p:nvSpPr>
          <p:cNvPr id="8" name="תיבת טקסט 7">
            <a:extLst>
              <a:ext uri="{FF2B5EF4-FFF2-40B4-BE49-F238E27FC236}">
                <a16:creationId xmlns:a16="http://schemas.microsoft.com/office/drawing/2014/main" id="{7891125E-2336-3A17-8412-2E7FA4382A1B}"/>
              </a:ext>
            </a:extLst>
          </p:cNvPr>
          <p:cNvSpPr txBox="1"/>
          <p:nvPr/>
        </p:nvSpPr>
        <p:spPr>
          <a:xfrm>
            <a:off x="1225952" y="3715211"/>
            <a:ext cx="1066800" cy="369332"/>
          </a:xfrm>
          <a:prstGeom prst="rect">
            <a:avLst/>
          </a:prstGeom>
          <a:noFill/>
        </p:spPr>
        <p:txBody>
          <a:bodyPr wrap="square" rtlCol="1">
            <a:spAutoFit/>
          </a:bodyPr>
          <a:lstStyle/>
          <a:p>
            <a:r>
              <a:rPr lang="en-US" b="1" dirty="0"/>
              <a:t>(0.4,0.2)</a:t>
            </a:r>
            <a:endParaRPr lang="he-IL" b="1" dirty="0"/>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9F21341D-F069-CB75-8346-FAC1591ACE9F}"/>
                  </a:ext>
                </a:extLst>
              </p:cNvPr>
              <p:cNvSpPr txBox="1"/>
              <p:nvPr/>
            </p:nvSpPr>
            <p:spPr>
              <a:xfrm>
                <a:off x="1600200" y="5715000"/>
                <a:ext cx="8458200"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3200" b="1" i="1" u="sng" smtClean="0">
                          <a:solidFill>
                            <a:srgbClr val="FF0000"/>
                          </a:solidFill>
                          <a:latin typeface="Cambria Math" panose="02040503050406030204" pitchFamily="18" charset="0"/>
                        </a:rPr>
                        <m:t>𝑪𝒂𝒍𝒊𝒃𝒓𝒂𝒕𝒆𝒅</m:t>
                      </m:r>
                      <m:r>
                        <a:rPr lang="en-US" sz="3200" b="1" i="1" u="sng" smtClean="0">
                          <a:solidFill>
                            <a:srgbClr val="FF0000"/>
                          </a:solidFill>
                          <a:latin typeface="Cambria Math" panose="02040503050406030204" pitchFamily="18" charset="0"/>
                        </a:rPr>
                        <m:t> </m:t>
                      </m:r>
                      <m:r>
                        <a:rPr lang="en-US" sz="3200" b="1" i="1" u="sng" smtClean="0">
                          <a:solidFill>
                            <a:srgbClr val="FF0000"/>
                          </a:solidFill>
                          <a:latin typeface="Cambria Math" panose="02040503050406030204" pitchFamily="18" charset="0"/>
                        </a:rPr>
                        <m:t>𝑴𝒐𝒅𝒆𝒍</m:t>
                      </m:r>
                      <m:r>
                        <a:rPr lang="en-US" sz="3200" b="1" i="1" u="sng" smtClean="0">
                          <a:solidFill>
                            <a:srgbClr val="FF0000"/>
                          </a:solidFill>
                          <a:latin typeface="Cambria Math" panose="02040503050406030204" pitchFamily="18" charset="0"/>
                        </a:rPr>
                        <m:t>≠</m:t>
                      </m:r>
                      <m:r>
                        <a:rPr lang="en-US" sz="3200" b="1" i="1" u="sng" smtClean="0">
                          <a:solidFill>
                            <a:srgbClr val="FF0000"/>
                          </a:solidFill>
                          <a:latin typeface="Cambria Math" panose="02040503050406030204" pitchFamily="18" charset="0"/>
                        </a:rPr>
                        <m:t>𝑨𝒄𝒄𝒖𝒓𝒂𝒕𝒆𝒅</m:t>
                      </m:r>
                      <m:r>
                        <a:rPr lang="en-US" sz="3200" b="1" i="1" u="sng" smtClean="0">
                          <a:solidFill>
                            <a:srgbClr val="FF0000"/>
                          </a:solidFill>
                          <a:latin typeface="Cambria Math" panose="02040503050406030204" pitchFamily="18" charset="0"/>
                        </a:rPr>
                        <m:t> </m:t>
                      </m:r>
                      <m:r>
                        <a:rPr lang="en-US" sz="3200" b="1" i="1" u="sng" smtClean="0">
                          <a:solidFill>
                            <a:srgbClr val="FF0000"/>
                          </a:solidFill>
                          <a:latin typeface="Cambria Math" panose="02040503050406030204" pitchFamily="18" charset="0"/>
                        </a:rPr>
                        <m:t>𝑴𝒐𝒅𝒆𝒍</m:t>
                      </m:r>
                    </m:oMath>
                  </m:oMathPara>
                </a14:m>
                <a:endParaRPr lang="he-IL" sz="3200" b="1" u="sng" dirty="0">
                  <a:solidFill>
                    <a:srgbClr val="FF0000"/>
                  </a:solidFill>
                </a:endParaRPr>
              </a:p>
            </p:txBody>
          </p:sp>
        </mc:Choice>
        <mc:Fallback xmlns="">
          <p:sp>
            <p:nvSpPr>
              <p:cNvPr id="9" name="תיבת טקסט 8">
                <a:extLst>
                  <a:ext uri="{FF2B5EF4-FFF2-40B4-BE49-F238E27FC236}">
                    <a16:creationId xmlns:a16="http://schemas.microsoft.com/office/drawing/2014/main" id="{9F21341D-F069-CB75-8346-FAC1591ACE9F}"/>
                  </a:ext>
                </a:extLst>
              </p:cNvPr>
              <p:cNvSpPr txBox="1">
                <a:spLocks noRot="1" noChangeAspect="1" noMove="1" noResize="1" noEditPoints="1" noAdjustHandles="1" noChangeArrowheads="1" noChangeShapeType="1" noTextEdit="1"/>
              </p:cNvSpPr>
              <p:nvPr/>
            </p:nvSpPr>
            <p:spPr>
              <a:xfrm>
                <a:off x="1600200" y="5715000"/>
                <a:ext cx="8458200" cy="584775"/>
              </a:xfrm>
              <a:prstGeom prst="rect">
                <a:avLst/>
              </a:prstGeom>
              <a:blipFill>
                <a:blip r:embed="rId4"/>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74662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DCASE-2017 – Results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40</a:t>
            </a:fld>
            <a:endParaRPr lang="en-US" dirty="0"/>
          </a:p>
        </p:txBody>
      </p:sp>
      <p:pic>
        <p:nvPicPr>
          <p:cNvPr id="6" name="תמונה 5" descr="תמונה שמכילה טקסט, תרשים, צילום מסך, עלילה&#10;&#10;התיאור נוצר באופן אוטומטי">
            <a:extLst>
              <a:ext uri="{FF2B5EF4-FFF2-40B4-BE49-F238E27FC236}">
                <a16:creationId xmlns:a16="http://schemas.microsoft.com/office/drawing/2014/main" id="{F01EA533-4E3F-EBC1-ADF7-67BB2F2D4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170674"/>
            <a:ext cx="11470280" cy="4618035"/>
          </a:xfrm>
          <a:prstGeom prst="rect">
            <a:avLst/>
          </a:prstGeom>
        </p:spPr>
      </p:pic>
      <p:sp>
        <p:nvSpPr>
          <p:cNvPr id="8" name="תיבת טקסט 7">
            <a:extLst>
              <a:ext uri="{FF2B5EF4-FFF2-40B4-BE49-F238E27FC236}">
                <a16:creationId xmlns:a16="http://schemas.microsoft.com/office/drawing/2014/main" id="{95B8297E-252E-76E0-2FCD-C077C738F5E9}"/>
              </a:ext>
            </a:extLst>
          </p:cNvPr>
          <p:cNvSpPr txBox="1"/>
          <p:nvPr/>
        </p:nvSpPr>
        <p:spPr>
          <a:xfrm>
            <a:off x="1143000" y="5841060"/>
            <a:ext cx="4191000" cy="369332"/>
          </a:xfrm>
          <a:prstGeom prst="rect">
            <a:avLst/>
          </a:prstGeom>
          <a:noFill/>
        </p:spPr>
        <p:txBody>
          <a:bodyPr wrap="square" rtlCol="1">
            <a:spAutoFit/>
          </a:bodyPr>
          <a:lstStyle/>
          <a:p>
            <a:r>
              <a:rPr lang="en-US" dirty="0"/>
              <a:t>DCASE-2017 – CNN Network Uncalibrated</a:t>
            </a:r>
            <a:endParaRPr lang="he-IL" dirty="0"/>
          </a:p>
        </p:txBody>
      </p:sp>
      <p:sp>
        <p:nvSpPr>
          <p:cNvPr id="9" name="תיבת טקסט 8">
            <a:extLst>
              <a:ext uri="{FF2B5EF4-FFF2-40B4-BE49-F238E27FC236}">
                <a16:creationId xmlns:a16="http://schemas.microsoft.com/office/drawing/2014/main" id="{3BCE6CAD-469D-97FC-3FC5-21D4CAE9A4D2}"/>
              </a:ext>
            </a:extLst>
          </p:cNvPr>
          <p:cNvSpPr txBox="1"/>
          <p:nvPr/>
        </p:nvSpPr>
        <p:spPr>
          <a:xfrm>
            <a:off x="7315200" y="5830669"/>
            <a:ext cx="3429000" cy="646331"/>
          </a:xfrm>
          <a:prstGeom prst="rect">
            <a:avLst/>
          </a:prstGeom>
          <a:noFill/>
        </p:spPr>
        <p:txBody>
          <a:bodyPr wrap="square" rtlCol="1">
            <a:spAutoFit/>
          </a:bodyPr>
          <a:lstStyle/>
          <a:p>
            <a:pPr algn="ctr"/>
            <a:r>
              <a:rPr lang="en-US" dirty="0"/>
              <a:t>DCASE-2017 – CNN Network Temperature Scaling Calibration</a:t>
            </a:r>
            <a:endParaRPr lang="he-IL" dirty="0"/>
          </a:p>
        </p:txBody>
      </p:sp>
      <p:sp>
        <p:nvSpPr>
          <p:cNvPr id="3" name="תיבת טקסט 2">
            <a:extLst>
              <a:ext uri="{FF2B5EF4-FFF2-40B4-BE49-F238E27FC236}">
                <a16:creationId xmlns:a16="http://schemas.microsoft.com/office/drawing/2014/main" id="{15159FED-CAA2-82EF-C157-D2B65C939E81}"/>
              </a:ext>
            </a:extLst>
          </p:cNvPr>
          <p:cNvSpPr txBox="1"/>
          <p:nvPr/>
        </p:nvSpPr>
        <p:spPr>
          <a:xfrm>
            <a:off x="152400" y="6352529"/>
            <a:ext cx="4724400" cy="276999"/>
          </a:xfrm>
          <a:prstGeom prst="rect">
            <a:avLst/>
          </a:prstGeom>
          <a:noFill/>
        </p:spPr>
        <p:txBody>
          <a:bodyPr wrap="square">
            <a:spAutoFit/>
          </a:bodyPr>
          <a:lstStyle/>
          <a:p>
            <a:pPr marL="0" lvl="0" indent="0" algn="l" rtl="0">
              <a:buFont typeface="Arial" panose="020B0604020202020204" pitchFamily="34" charset="0"/>
              <a:buNone/>
            </a:pPr>
            <a:r>
              <a:rPr lang="en-US" sz="1200" dirty="0">
                <a:solidFill>
                  <a:srgbClr val="002060"/>
                </a:solidFill>
              </a:rPr>
              <a:t>*3 Layers, CNN Based combined with </a:t>
            </a:r>
            <a:r>
              <a:rPr lang="en-US" sz="1200" dirty="0" err="1">
                <a:solidFill>
                  <a:srgbClr val="002060"/>
                </a:solidFill>
              </a:rPr>
              <a:t>maxpool</a:t>
            </a:r>
            <a:r>
              <a:rPr lang="en-US" sz="1200" dirty="0">
                <a:solidFill>
                  <a:srgbClr val="002060"/>
                </a:solidFill>
              </a:rPr>
              <a:t> and dropout.</a:t>
            </a:r>
          </a:p>
        </p:txBody>
      </p:sp>
    </p:spTree>
    <p:extLst>
      <p:ext uri="{BB962C8B-B14F-4D97-AF65-F5344CB8AC3E}">
        <p14:creationId xmlns:p14="http://schemas.microsoft.com/office/powerpoint/2010/main" val="3038562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Isotonic calibration for DCASE-2017</a:t>
            </a:r>
            <a:br>
              <a:rPr lang="en-US" dirty="0">
                <a:solidFill>
                  <a:srgbClr val="002060"/>
                </a:solidFill>
              </a:rPr>
            </a:br>
            <a:r>
              <a:rPr lang="en-US" dirty="0">
                <a:solidFill>
                  <a:srgbClr val="002060"/>
                </a:solidFill>
              </a:rPr>
              <a:t>Interesting case of improvement in Acc and ECE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41</a:t>
            </a:fld>
            <a:endParaRPr lang="en-US" dirty="0"/>
          </a:p>
        </p:txBody>
      </p:sp>
      <p:sp>
        <p:nvSpPr>
          <p:cNvPr id="4" name="תיבת טקסט 3">
            <a:extLst>
              <a:ext uri="{FF2B5EF4-FFF2-40B4-BE49-F238E27FC236}">
                <a16:creationId xmlns:a16="http://schemas.microsoft.com/office/drawing/2014/main" id="{F74AEB53-598E-F126-9ED6-5B7F5C365227}"/>
              </a:ext>
            </a:extLst>
          </p:cNvPr>
          <p:cNvSpPr txBox="1"/>
          <p:nvPr/>
        </p:nvSpPr>
        <p:spPr>
          <a:xfrm>
            <a:off x="8022240" y="5442990"/>
            <a:ext cx="2127250" cy="1200329"/>
          </a:xfrm>
          <a:prstGeom prst="rect">
            <a:avLst/>
          </a:prstGeom>
          <a:noFill/>
        </p:spPr>
        <p:txBody>
          <a:bodyPr wrap="square" rtlCol="1">
            <a:spAutoFit/>
          </a:bodyPr>
          <a:lstStyle/>
          <a:p>
            <a:pPr algn="ctr"/>
            <a:r>
              <a:rPr lang="en-US" dirty="0"/>
              <a:t>DCASE – CNN</a:t>
            </a:r>
          </a:p>
          <a:p>
            <a:pPr algn="ctr"/>
            <a:r>
              <a:rPr lang="en-US"/>
              <a:t>ISOTONIC</a:t>
            </a:r>
            <a:endParaRPr lang="en-US" dirty="0"/>
          </a:p>
          <a:p>
            <a:pPr algn="ctr"/>
            <a:r>
              <a:rPr lang="en-US" dirty="0"/>
              <a:t>ECE: 1%</a:t>
            </a:r>
          </a:p>
          <a:p>
            <a:pPr algn="ctr"/>
            <a:r>
              <a:rPr lang="en-US" dirty="0"/>
              <a:t>Acc: 95%</a:t>
            </a:r>
            <a:endParaRPr lang="he-IL" dirty="0"/>
          </a:p>
        </p:txBody>
      </p:sp>
      <p:sp>
        <p:nvSpPr>
          <p:cNvPr id="6" name="תיבת טקסט 5">
            <a:extLst>
              <a:ext uri="{FF2B5EF4-FFF2-40B4-BE49-F238E27FC236}">
                <a16:creationId xmlns:a16="http://schemas.microsoft.com/office/drawing/2014/main" id="{CD7835CD-0C61-C26C-1191-C9AFE65F4E86}"/>
              </a:ext>
            </a:extLst>
          </p:cNvPr>
          <p:cNvSpPr txBox="1"/>
          <p:nvPr/>
        </p:nvSpPr>
        <p:spPr>
          <a:xfrm>
            <a:off x="2286000" y="5440362"/>
            <a:ext cx="1701800" cy="1200329"/>
          </a:xfrm>
          <a:prstGeom prst="rect">
            <a:avLst/>
          </a:prstGeom>
          <a:noFill/>
        </p:spPr>
        <p:txBody>
          <a:bodyPr wrap="square" rtlCol="1">
            <a:spAutoFit/>
          </a:bodyPr>
          <a:lstStyle/>
          <a:p>
            <a:pPr algn="ctr"/>
            <a:r>
              <a:rPr lang="en-US" dirty="0"/>
              <a:t>DCASE – CNN</a:t>
            </a:r>
          </a:p>
          <a:p>
            <a:pPr algn="ctr"/>
            <a:r>
              <a:rPr lang="en-US" dirty="0"/>
              <a:t>Uncalibrated</a:t>
            </a:r>
          </a:p>
          <a:p>
            <a:pPr algn="ctr"/>
            <a:r>
              <a:rPr lang="en-US" dirty="0"/>
              <a:t>ECE: 4%</a:t>
            </a:r>
          </a:p>
          <a:p>
            <a:pPr algn="ctr"/>
            <a:r>
              <a:rPr lang="en-US" dirty="0"/>
              <a:t>Acc: 91%</a:t>
            </a:r>
            <a:endParaRPr lang="he-IL" dirty="0"/>
          </a:p>
        </p:txBody>
      </p:sp>
      <p:pic>
        <p:nvPicPr>
          <p:cNvPr id="7" name="תמונה 6">
            <a:extLst>
              <a:ext uri="{FF2B5EF4-FFF2-40B4-BE49-F238E27FC236}">
                <a16:creationId xmlns:a16="http://schemas.microsoft.com/office/drawing/2014/main" id="{34327E6B-EBCA-AA6C-8152-256532D27248}"/>
              </a:ext>
            </a:extLst>
          </p:cNvPr>
          <p:cNvPicPr>
            <a:picLocks noChangeAspect="1"/>
          </p:cNvPicPr>
          <p:nvPr/>
        </p:nvPicPr>
        <p:blipFill>
          <a:blip r:embed="rId3"/>
          <a:stretch>
            <a:fillRect/>
          </a:stretch>
        </p:blipFill>
        <p:spPr>
          <a:xfrm>
            <a:off x="832407" y="1448990"/>
            <a:ext cx="4608986" cy="3960020"/>
          </a:xfrm>
          <a:prstGeom prst="rect">
            <a:avLst/>
          </a:prstGeom>
        </p:spPr>
      </p:pic>
      <p:pic>
        <p:nvPicPr>
          <p:cNvPr id="9" name="תמונה 8" descr="תמונה שמכילה טקסט, צילום מסך, תרשים, עלילה&#10;&#10;התיאור נוצר באופן אוטומטי">
            <a:extLst>
              <a:ext uri="{FF2B5EF4-FFF2-40B4-BE49-F238E27FC236}">
                <a16:creationId xmlns:a16="http://schemas.microsoft.com/office/drawing/2014/main" id="{6335FA67-1122-E264-65EA-EDB525C39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1459500"/>
            <a:ext cx="4429551" cy="3796758"/>
          </a:xfrm>
          <a:prstGeom prst="rect">
            <a:avLst/>
          </a:prstGeom>
        </p:spPr>
      </p:pic>
    </p:spTree>
    <p:extLst>
      <p:ext uri="{BB962C8B-B14F-4D97-AF65-F5344CB8AC3E}">
        <p14:creationId xmlns:p14="http://schemas.microsoft.com/office/powerpoint/2010/main" val="567688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84BAA1-D171-170C-7478-0395BB00587E}"/>
              </a:ext>
            </a:extLst>
          </p:cNvPr>
          <p:cNvSpPr>
            <a:spLocks noGrp="1"/>
          </p:cNvSpPr>
          <p:nvPr>
            <p:ph type="title"/>
          </p:nvPr>
        </p:nvSpPr>
        <p:spPr>
          <a:xfrm>
            <a:off x="609600" y="0"/>
            <a:ext cx="10972800" cy="1143000"/>
          </a:xfrm>
        </p:spPr>
        <p:txBody>
          <a:bodyPr/>
          <a:lstStyle/>
          <a:p>
            <a:r>
              <a:rPr lang="en-US" dirty="0">
                <a:solidFill>
                  <a:srgbClr val="002060"/>
                </a:solidFill>
              </a:rPr>
              <a:t>Results Summary</a:t>
            </a:r>
            <a:endParaRPr lang="he-IL" dirty="0"/>
          </a:p>
        </p:txBody>
      </p:sp>
      <p:sp>
        <p:nvSpPr>
          <p:cNvPr id="4" name="מציין מיקום של מספר שקופית 3">
            <a:extLst>
              <a:ext uri="{FF2B5EF4-FFF2-40B4-BE49-F238E27FC236}">
                <a16:creationId xmlns:a16="http://schemas.microsoft.com/office/drawing/2014/main" id="{38DADF20-5D7A-E026-0009-16EC51F1E338}"/>
              </a:ext>
            </a:extLst>
          </p:cNvPr>
          <p:cNvSpPr>
            <a:spLocks noGrp="1"/>
          </p:cNvSpPr>
          <p:nvPr>
            <p:ph type="sldNum" sz="quarter" idx="12"/>
          </p:nvPr>
        </p:nvSpPr>
        <p:spPr/>
        <p:txBody>
          <a:bodyPr/>
          <a:lstStyle/>
          <a:p>
            <a:fld id="{B01D9778-10B4-40FB-B4E4-44FA89A86639}" type="slidenum">
              <a:rPr lang="en-US" smtClean="0"/>
              <a:pPr/>
              <a:t>42</a:t>
            </a:fld>
            <a:endParaRPr lang="en-US"/>
          </a:p>
        </p:txBody>
      </p:sp>
      <p:graphicFrame>
        <p:nvGraphicFramePr>
          <p:cNvPr id="5" name="טבלה 4">
            <a:extLst>
              <a:ext uri="{FF2B5EF4-FFF2-40B4-BE49-F238E27FC236}">
                <a16:creationId xmlns:a16="http://schemas.microsoft.com/office/drawing/2014/main" id="{A2C85D12-E6E0-1B56-7D57-A2661561DFE2}"/>
              </a:ext>
            </a:extLst>
          </p:cNvPr>
          <p:cNvGraphicFramePr>
            <a:graphicFrameLocks noGrp="1"/>
          </p:cNvGraphicFramePr>
          <p:nvPr>
            <p:extLst>
              <p:ext uri="{D42A27DB-BD31-4B8C-83A1-F6EECF244321}">
                <p14:modId xmlns:p14="http://schemas.microsoft.com/office/powerpoint/2010/main" val="1318585712"/>
              </p:ext>
            </p:extLst>
          </p:nvPr>
        </p:nvGraphicFramePr>
        <p:xfrm>
          <a:off x="1295400" y="1447800"/>
          <a:ext cx="9601200" cy="4343397"/>
        </p:xfrm>
        <a:graphic>
          <a:graphicData uri="http://schemas.openxmlformats.org/drawingml/2006/table">
            <a:tbl>
              <a:tblPr rtl="1" firstRow="1" bandRow="1">
                <a:tableStyleId>{5C22544A-7EE6-4342-B048-85BDC9FD1C3A}</a:tableStyleId>
              </a:tblPr>
              <a:tblGrid>
                <a:gridCol w="1600200">
                  <a:extLst>
                    <a:ext uri="{9D8B030D-6E8A-4147-A177-3AD203B41FA5}">
                      <a16:colId xmlns:a16="http://schemas.microsoft.com/office/drawing/2014/main" val="987674447"/>
                    </a:ext>
                  </a:extLst>
                </a:gridCol>
                <a:gridCol w="1600200">
                  <a:extLst>
                    <a:ext uri="{9D8B030D-6E8A-4147-A177-3AD203B41FA5}">
                      <a16:colId xmlns:a16="http://schemas.microsoft.com/office/drawing/2014/main" val="2387864485"/>
                    </a:ext>
                  </a:extLst>
                </a:gridCol>
                <a:gridCol w="1600200">
                  <a:extLst>
                    <a:ext uri="{9D8B030D-6E8A-4147-A177-3AD203B41FA5}">
                      <a16:colId xmlns:a16="http://schemas.microsoft.com/office/drawing/2014/main" val="3200229579"/>
                    </a:ext>
                  </a:extLst>
                </a:gridCol>
                <a:gridCol w="1600200">
                  <a:extLst>
                    <a:ext uri="{9D8B030D-6E8A-4147-A177-3AD203B41FA5}">
                      <a16:colId xmlns:a16="http://schemas.microsoft.com/office/drawing/2014/main" val="1593686589"/>
                    </a:ext>
                  </a:extLst>
                </a:gridCol>
                <a:gridCol w="1600200">
                  <a:extLst>
                    <a:ext uri="{9D8B030D-6E8A-4147-A177-3AD203B41FA5}">
                      <a16:colId xmlns:a16="http://schemas.microsoft.com/office/drawing/2014/main" val="301266083"/>
                    </a:ext>
                  </a:extLst>
                </a:gridCol>
                <a:gridCol w="1600200">
                  <a:extLst>
                    <a:ext uri="{9D8B030D-6E8A-4147-A177-3AD203B41FA5}">
                      <a16:colId xmlns:a16="http://schemas.microsoft.com/office/drawing/2014/main" val="768494188"/>
                    </a:ext>
                  </a:extLst>
                </a:gridCol>
              </a:tblGrid>
              <a:tr h="970335">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Temp Scaling ECE</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Over/Under Confidence</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Uncalibrated ECE</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Accuracy</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solidFill>
                            <a:srgbClr val="002060"/>
                          </a:solidFill>
                        </a:rPr>
                        <a:t>Network</a:t>
                      </a:r>
                      <a:endParaRPr lang="he-IL" dirty="0">
                        <a:highlight>
                          <a:srgbClr val="FFFF00"/>
                        </a:highlight>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Dataset</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4232114633"/>
                  </a:ext>
                </a:extLst>
              </a:tr>
              <a:tr h="56217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1.3%</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Under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1.8%</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91.64%</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err="1">
                          <a:solidFill>
                            <a:srgbClr val="002060"/>
                          </a:solidFill>
                          <a:latin typeface="+mn-lt"/>
                          <a:ea typeface="+mn-ea"/>
                          <a:cs typeface="+mn-cs"/>
                        </a:rPr>
                        <a:t>Gurbuz</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Urban8k</a:t>
                      </a:r>
                      <a:endParaRPr lang="he-IL" sz="1800" b="1" kern="1200" dirty="0">
                        <a:solidFill>
                          <a:srgbClr val="002060"/>
                        </a:solidFill>
                        <a:latin typeface="+mn-lt"/>
                        <a:ea typeface="+mn-ea"/>
                        <a:cs typeface="+mn-cs"/>
                      </a:endParaRPr>
                    </a:p>
                  </a:txBody>
                  <a:tcPr/>
                </a:tc>
                <a:extLst>
                  <a:ext uri="{0D108BD9-81ED-4DB2-BD59-A6C34878D82A}">
                    <a16:rowId xmlns:a16="http://schemas.microsoft.com/office/drawing/2014/main" val="3728437493"/>
                  </a:ext>
                </a:extLst>
              </a:tr>
              <a:tr h="56217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1.5%</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Under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2.2%</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88.24%</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Nitish</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Urban8k</a:t>
                      </a:r>
                    </a:p>
                  </a:txBody>
                  <a:tcPr/>
                </a:tc>
                <a:extLst>
                  <a:ext uri="{0D108BD9-81ED-4DB2-BD59-A6C34878D82A}">
                    <a16:rowId xmlns:a16="http://schemas.microsoft.com/office/drawing/2014/main" val="954648271"/>
                  </a:ext>
                </a:extLst>
              </a:tr>
              <a:tr h="56217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4.9%</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Over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13.4%</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78.3%</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err="1">
                          <a:solidFill>
                            <a:srgbClr val="002060"/>
                          </a:solidFill>
                          <a:latin typeface="+mn-lt"/>
                          <a:ea typeface="+mn-ea"/>
                          <a:cs typeface="+mn-cs"/>
                        </a:rPr>
                        <a:t>ResNet</a:t>
                      </a:r>
                      <a:r>
                        <a:rPr lang="en-US" sz="1800" b="1" kern="1200" dirty="0">
                          <a:solidFill>
                            <a:srgbClr val="002060"/>
                          </a:solidFill>
                          <a:latin typeface="+mn-lt"/>
                          <a:ea typeface="+mn-ea"/>
                          <a:cs typeface="+mn-cs"/>
                        </a:rPr>
                        <a:t>*</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ESC-50</a:t>
                      </a:r>
                    </a:p>
                  </a:txBody>
                  <a:tcPr/>
                </a:tc>
                <a:extLst>
                  <a:ext uri="{0D108BD9-81ED-4DB2-BD59-A6C34878D82A}">
                    <a16:rowId xmlns:a16="http://schemas.microsoft.com/office/drawing/2014/main" val="925262440"/>
                  </a:ext>
                </a:extLst>
              </a:tr>
              <a:tr h="56217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2.2%</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Over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2.6%</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86%</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err="1">
                          <a:solidFill>
                            <a:srgbClr val="002060"/>
                          </a:solidFill>
                          <a:latin typeface="+mn-lt"/>
                          <a:ea typeface="+mn-ea"/>
                          <a:cs typeface="+mn-cs"/>
                        </a:rPr>
                        <a:t>YAMNet</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ESC-50</a:t>
                      </a:r>
                    </a:p>
                  </a:txBody>
                  <a:tcPr/>
                </a:tc>
                <a:extLst>
                  <a:ext uri="{0D108BD9-81ED-4DB2-BD59-A6C34878D82A}">
                    <a16:rowId xmlns:a16="http://schemas.microsoft.com/office/drawing/2014/main" val="1139959378"/>
                  </a:ext>
                </a:extLst>
              </a:tr>
              <a:tr h="56217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1.25%</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Over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6.38%</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87.19%</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CNN*</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FSD-50k</a:t>
                      </a:r>
                    </a:p>
                  </a:txBody>
                  <a:tcPr/>
                </a:tc>
                <a:extLst>
                  <a:ext uri="{0D108BD9-81ED-4DB2-BD59-A6C34878D82A}">
                    <a16:rowId xmlns:a16="http://schemas.microsoft.com/office/drawing/2014/main" val="2027254821"/>
                  </a:ext>
                </a:extLst>
              </a:tr>
              <a:tr h="56217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2.39%</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Over</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4.41%</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91.13%</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CNN*</a:t>
                      </a:r>
                      <a:endParaRPr lang="he-IL" sz="1800" b="1" kern="1200" dirty="0">
                        <a:solidFill>
                          <a:srgbClr val="002060"/>
                        </a:solidFill>
                        <a:latin typeface="+mn-lt"/>
                        <a:ea typeface="+mn-ea"/>
                        <a:cs typeface="+mn-cs"/>
                      </a:endParaRP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Dcase-2017</a:t>
                      </a:r>
                    </a:p>
                  </a:txBody>
                  <a:tcPr/>
                </a:tc>
                <a:extLst>
                  <a:ext uri="{0D108BD9-81ED-4DB2-BD59-A6C34878D82A}">
                    <a16:rowId xmlns:a16="http://schemas.microsoft.com/office/drawing/2014/main" val="3829429679"/>
                  </a:ext>
                </a:extLst>
              </a:tr>
            </a:tbl>
          </a:graphicData>
        </a:graphic>
      </p:graphicFrame>
      <p:sp>
        <p:nvSpPr>
          <p:cNvPr id="7" name="תיבת טקסט 6">
            <a:extLst>
              <a:ext uri="{FF2B5EF4-FFF2-40B4-BE49-F238E27FC236}">
                <a16:creationId xmlns:a16="http://schemas.microsoft.com/office/drawing/2014/main" id="{771B2FB2-3349-2E53-0CE3-528592633078}"/>
              </a:ext>
            </a:extLst>
          </p:cNvPr>
          <p:cNvSpPr txBox="1"/>
          <p:nvPr/>
        </p:nvSpPr>
        <p:spPr>
          <a:xfrm>
            <a:off x="381000" y="6261854"/>
            <a:ext cx="2304862" cy="369332"/>
          </a:xfrm>
          <a:prstGeom prst="rect">
            <a:avLst/>
          </a:prstGeom>
          <a:noFill/>
        </p:spPr>
        <p:txBody>
          <a:bodyPr wrap="none" rtlCol="1">
            <a:spAutoFit/>
          </a:bodyPr>
          <a:lstStyle/>
          <a:p>
            <a:r>
              <a:rPr lang="en-US" b="1" dirty="0">
                <a:solidFill>
                  <a:srgbClr val="002060"/>
                </a:solidFill>
              </a:rPr>
              <a:t>* Self trained network</a:t>
            </a:r>
            <a:endParaRPr lang="he-IL" b="1" dirty="0">
              <a:solidFill>
                <a:srgbClr val="002060"/>
              </a:solidFill>
            </a:endParaRPr>
          </a:p>
        </p:txBody>
      </p:sp>
    </p:spTree>
    <p:extLst>
      <p:ext uri="{BB962C8B-B14F-4D97-AF65-F5344CB8AC3E}">
        <p14:creationId xmlns:p14="http://schemas.microsoft.com/office/powerpoint/2010/main" val="3686452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84BAA1-D171-170C-7478-0395BB00587E}"/>
              </a:ext>
            </a:extLst>
          </p:cNvPr>
          <p:cNvSpPr>
            <a:spLocks noGrp="1"/>
          </p:cNvSpPr>
          <p:nvPr>
            <p:ph type="title"/>
          </p:nvPr>
        </p:nvSpPr>
        <p:spPr>
          <a:xfrm>
            <a:off x="609600" y="0"/>
            <a:ext cx="10972800" cy="1143000"/>
          </a:xfrm>
        </p:spPr>
        <p:txBody>
          <a:bodyPr/>
          <a:lstStyle/>
          <a:p>
            <a:r>
              <a:rPr lang="en-US" dirty="0">
                <a:solidFill>
                  <a:srgbClr val="002060"/>
                </a:solidFill>
              </a:rPr>
              <a:t>More Experiments</a:t>
            </a:r>
            <a:endParaRPr lang="he-IL" dirty="0"/>
          </a:p>
        </p:txBody>
      </p:sp>
      <p:sp>
        <p:nvSpPr>
          <p:cNvPr id="4" name="מציין מיקום של מספר שקופית 3">
            <a:extLst>
              <a:ext uri="{FF2B5EF4-FFF2-40B4-BE49-F238E27FC236}">
                <a16:creationId xmlns:a16="http://schemas.microsoft.com/office/drawing/2014/main" id="{38DADF20-5D7A-E026-0009-16EC51F1E338}"/>
              </a:ext>
            </a:extLst>
          </p:cNvPr>
          <p:cNvSpPr>
            <a:spLocks noGrp="1"/>
          </p:cNvSpPr>
          <p:nvPr>
            <p:ph type="sldNum" sz="quarter" idx="12"/>
          </p:nvPr>
        </p:nvSpPr>
        <p:spPr/>
        <p:txBody>
          <a:bodyPr/>
          <a:lstStyle/>
          <a:p>
            <a:fld id="{B01D9778-10B4-40FB-B4E4-44FA89A86639}" type="slidenum">
              <a:rPr lang="en-US" smtClean="0"/>
              <a:pPr/>
              <a:t>43</a:t>
            </a:fld>
            <a:endParaRPr lang="en-US"/>
          </a:p>
        </p:txBody>
      </p:sp>
      <p:sp>
        <p:nvSpPr>
          <p:cNvPr id="3" name="Content Placeholder 2">
            <a:extLst>
              <a:ext uri="{FF2B5EF4-FFF2-40B4-BE49-F238E27FC236}">
                <a16:creationId xmlns:a16="http://schemas.microsoft.com/office/drawing/2014/main" id="{6B8E812B-28CA-41CB-9913-EBEF62F22A57}"/>
              </a:ext>
            </a:extLst>
          </p:cNvPr>
          <p:cNvSpPr>
            <a:spLocks noGrp="1"/>
          </p:cNvSpPr>
          <p:nvPr>
            <p:ph idx="1"/>
          </p:nvPr>
        </p:nvSpPr>
        <p:spPr>
          <a:xfrm>
            <a:off x="609600" y="1295400"/>
            <a:ext cx="10972800" cy="5257799"/>
          </a:xfrm>
        </p:spPr>
        <p:txBody>
          <a:bodyPr>
            <a:normAutofit fontScale="70000" lnSpcReduction="20000"/>
          </a:bodyPr>
          <a:lstStyle/>
          <a:p>
            <a:pPr>
              <a:lnSpc>
                <a:spcPct val="200000"/>
              </a:lnSpc>
            </a:pPr>
            <a:r>
              <a:rPr lang="en-US" dirty="0">
                <a:solidFill>
                  <a:srgbClr val="002060"/>
                </a:solidFill>
              </a:rPr>
              <a:t>Initial results show miscalibration happen in audio data sets.</a:t>
            </a:r>
          </a:p>
          <a:p>
            <a:pPr>
              <a:lnSpc>
                <a:spcPct val="200000"/>
              </a:lnSpc>
            </a:pPr>
            <a:r>
              <a:rPr lang="en-US" dirty="0">
                <a:solidFill>
                  <a:srgbClr val="002060"/>
                </a:solidFill>
              </a:rPr>
              <a:t>We’ve chosen to run tests on both DCASE and FSD50k to investigate how hyper-parameter values of the model affect miscalibration:</a:t>
            </a:r>
          </a:p>
          <a:p>
            <a:pPr lvl="1">
              <a:lnSpc>
                <a:spcPct val="200000"/>
              </a:lnSpc>
            </a:pPr>
            <a:r>
              <a:rPr lang="en-US" dirty="0">
                <a:solidFill>
                  <a:srgbClr val="002060"/>
                </a:solidFill>
              </a:rPr>
              <a:t>Accuracy</a:t>
            </a:r>
          </a:p>
          <a:p>
            <a:pPr lvl="1">
              <a:lnSpc>
                <a:spcPct val="200000"/>
              </a:lnSpc>
            </a:pPr>
            <a:r>
              <a:rPr lang="en-US" dirty="0">
                <a:solidFill>
                  <a:srgbClr val="002060"/>
                </a:solidFill>
              </a:rPr>
              <a:t>Dataset size</a:t>
            </a:r>
          </a:p>
          <a:p>
            <a:pPr lvl="1">
              <a:lnSpc>
                <a:spcPct val="200000"/>
              </a:lnSpc>
            </a:pPr>
            <a:r>
              <a:rPr lang="en-US" dirty="0">
                <a:solidFill>
                  <a:srgbClr val="002060"/>
                </a:solidFill>
              </a:rPr>
              <a:t>Miscalibration size</a:t>
            </a:r>
          </a:p>
          <a:p>
            <a:pPr lvl="1">
              <a:lnSpc>
                <a:spcPct val="200000"/>
              </a:lnSpc>
            </a:pPr>
            <a:r>
              <a:rPr lang="en-US" dirty="0">
                <a:solidFill>
                  <a:srgbClr val="002060"/>
                </a:solidFill>
              </a:rPr>
              <a:t>Number of classes</a:t>
            </a:r>
          </a:p>
          <a:p>
            <a:pPr lvl="1">
              <a:lnSpc>
                <a:spcPct val="200000"/>
              </a:lnSpc>
            </a:pPr>
            <a:r>
              <a:rPr lang="en-US" dirty="0">
                <a:solidFill>
                  <a:srgbClr val="002060"/>
                </a:solidFill>
              </a:rPr>
              <a:t>Number of epochs</a:t>
            </a:r>
          </a:p>
        </p:txBody>
      </p:sp>
    </p:spTree>
    <p:extLst>
      <p:ext uri="{BB962C8B-B14F-4D97-AF65-F5344CB8AC3E}">
        <p14:creationId xmlns:p14="http://schemas.microsoft.com/office/powerpoint/2010/main" val="1511013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FSD50K – Experiment 1</a:t>
            </a:r>
            <a:br>
              <a:rPr lang="en-US" dirty="0">
                <a:solidFill>
                  <a:srgbClr val="002060"/>
                </a:solidFill>
              </a:rPr>
            </a:br>
            <a:r>
              <a:rPr lang="en-US" dirty="0">
                <a:solidFill>
                  <a:srgbClr val="002060"/>
                </a:solidFill>
              </a:rPr>
              <a:t>Miscalibration as a function of accuracy</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44</a:t>
            </a:fld>
            <a:endParaRPr lang="en-US" dirty="0"/>
          </a:p>
        </p:txBody>
      </p:sp>
      <p:sp>
        <p:nvSpPr>
          <p:cNvPr id="10" name="תיבת טקסט 9">
            <a:extLst>
              <a:ext uri="{FF2B5EF4-FFF2-40B4-BE49-F238E27FC236}">
                <a16:creationId xmlns:a16="http://schemas.microsoft.com/office/drawing/2014/main" id="{970C6FD5-5C71-1489-4732-619F982E860C}"/>
              </a:ext>
            </a:extLst>
          </p:cNvPr>
          <p:cNvSpPr txBox="1"/>
          <p:nvPr/>
        </p:nvSpPr>
        <p:spPr>
          <a:xfrm>
            <a:off x="3352800" y="6248400"/>
            <a:ext cx="4964354" cy="369332"/>
          </a:xfrm>
          <a:prstGeom prst="rect">
            <a:avLst/>
          </a:prstGeom>
          <a:noFill/>
        </p:spPr>
        <p:txBody>
          <a:bodyPr wrap="square" rtlCol="1">
            <a:spAutoFit/>
          </a:bodyPr>
          <a:lstStyle/>
          <a:p>
            <a:r>
              <a:rPr lang="en-US" dirty="0"/>
              <a:t>*All models were initiated with the same weights</a:t>
            </a:r>
            <a:endParaRPr lang="he-IL" dirty="0"/>
          </a:p>
        </p:txBody>
      </p:sp>
      <p:pic>
        <p:nvPicPr>
          <p:cNvPr id="7" name="תמונה 6">
            <a:extLst>
              <a:ext uri="{FF2B5EF4-FFF2-40B4-BE49-F238E27FC236}">
                <a16:creationId xmlns:a16="http://schemas.microsoft.com/office/drawing/2014/main" id="{E9D7F6E3-A0C9-4407-D8E7-EAA48186C4DE}"/>
              </a:ext>
            </a:extLst>
          </p:cNvPr>
          <p:cNvPicPr>
            <a:picLocks noChangeAspect="1"/>
          </p:cNvPicPr>
          <p:nvPr/>
        </p:nvPicPr>
        <p:blipFill>
          <a:blip r:embed="rId3"/>
          <a:stretch>
            <a:fillRect/>
          </a:stretch>
        </p:blipFill>
        <p:spPr>
          <a:xfrm>
            <a:off x="3307045" y="1927387"/>
            <a:ext cx="5004854" cy="3895344"/>
          </a:xfrm>
          <a:prstGeom prst="rect">
            <a:avLst/>
          </a:prstGeom>
        </p:spPr>
      </p:pic>
    </p:spTree>
    <p:extLst>
      <p:ext uri="{BB962C8B-B14F-4D97-AF65-F5344CB8AC3E}">
        <p14:creationId xmlns:p14="http://schemas.microsoft.com/office/powerpoint/2010/main" val="2004940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DCASE – Experiment 2</a:t>
            </a:r>
            <a:br>
              <a:rPr lang="en-US" dirty="0">
                <a:solidFill>
                  <a:srgbClr val="002060"/>
                </a:solidFill>
              </a:rPr>
            </a:br>
            <a:r>
              <a:rPr lang="en-US" dirty="0">
                <a:solidFill>
                  <a:srgbClr val="002060"/>
                </a:solidFill>
              </a:rPr>
              <a:t>ECE as a function of number of epochs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45</a:t>
            </a:fld>
            <a:endParaRPr lang="en-US" dirty="0"/>
          </a:p>
        </p:txBody>
      </p:sp>
      <p:sp>
        <p:nvSpPr>
          <p:cNvPr id="10" name="תיבת טקסט 9">
            <a:extLst>
              <a:ext uri="{FF2B5EF4-FFF2-40B4-BE49-F238E27FC236}">
                <a16:creationId xmlns:a16="http://schemas.microsoft.com/office/drawing/2014/main" id="{970C6FD5-5C71-1489-4732-619F982E860C}"/>
              </a:ext>
            </a:extLst>
          </p:cNvPr>
          <p:cNvSpPr txBox="1"/>
          <p:nvPr/>
        </p:nvSpPr>
        <p:spPr>
          <a:xfrm>
            <a:off x="3352800" y="6248400"/>
            <a:ext cx="4964354" cy="369332"/>
          </a:xfrm>
          <a:prstGeom prst="rect">
            <a:avLst/>
          </a:prstGeom>
          <a:noFill/>
        </p:spPr>
        <p:txBody>
          <a:bodyPr wrap="square" rtlCol="1">
            <a:spAutoFit/>
          </a:bodyPr>
          <a:lstStyle/>
          <a:p>
            <a:r>
              <a:rPr lang="en-US" dirty="0"/>
              <a:t>*All models were initiated with the same weights</a:t>
            </a:r>
            <a:endParaRPr lang="he-IL" dirty="0"/>
          </a:p>
        </p:txBody>
      </p:sp>
      <p:pic>
        <p:nvPicPr>
          <p:cNvPr id="6" name="תמונה 5">
            <a:extLst>
              <a:ext uri="{FF2B5EF4-FFF2-40B4-BE49-F238E27FC236}">
                <a16:creationId xmlns:a16="http://schemas.microsoft.com/office/drawing/2014/main" id="{E13197A7-BD26-312F-C1E5-169D52F64F65}"/>
              </a:ext>
            </a:extLst>
          </p:cNvPr>
          <p:cNvPicPr>
            <a:picLocks noChangeAspect="1"/>
          </p:cNvPicPr>
          <p:nvPr/>
        </p:nvPicPr>
        <p:blipFill>
          <a:blip r:embed="rId3"/>
          <a:stretch>
            <a:fillRect/>
          </a:stretch>
        </p:blipFill>
        <p:spPr>
          <a:xfrm>
            <a:off x="68582" y="2254955"/>
            <a:ext cx="3666801" cy="2871216"/>
          </a:xfrm>
          <a:prstGeom prst="rect">
            <a:avLst/>
          </a:prstGeom>
        </p:spPr>
      </p:pic>
      <p:pic>
        <p:nvPicPr>
          <p:cNvPr id="15" name="תמונה 14">
            <a:extLst>
              <a:ext uri="{FF2B5EF4-FFF2-40B4-BE49-F238E27FC236}">
                <a16:creationId xmlns:a16="http://schemas.microsoft.com/office/drawing/2014/main" id="{05CFF301-8A9B-5A6D-E23A-6870E79C2D0F}"/>
              </a:ext>
            </a:extLst>
          </p:cNvPr>
          <p:cNvPicPr>
            <a:picLocks noChangeAspect="1"/>
          </p:cNvPicPr>
          <p:nvPr/>
        </p:nvPicPr>
        <p:blipFill>
          <a:blip r:embed="rId4"/>
          <a:stretch>
            <a:fillRect/>
          </a:stretch>
        </p:blipFill>
        <p:spPr>
          <a:xfrm>
            <a:off x="4025261" y="2223132"/>
            <a:ext cx="3648082" cy="2868880"/>
          </a:xfrm>
          <a:prstGeom prst="rect">
            <a:avLst/>
          </a:prstGeom>
        </p:spPr>
      </p:pic>
      <p:pic>
        <p:nvPicPr>
          <p:cNvPr id="17" name="תמונה 16">
            <a:extLst>
              <a:ext uri="{FF2B5EF4-FFF2-40B4-BE49-F238E27FC236}">
                <a16:creationId xmlns:a16="http://schemas.microsoft.com/office/drawing/2014/main" id="{AE4F88F7-4A8B-44D9-BDBC-33E5F9690031}"/>
              </a:ext>
            </a:extLst>
          </p:cNvPr>
          <p:cNvPicPr>
            <a:picLocks noChangeAspect="1"/>
          </p:cNvPicPr>
          <p:nvPr/>
        </p:nvPicPr>
        <p:blipFill>
          <a:blip r:embed="rId5"/>
          <a:stretch>
            <a:fillRect/>
          </a:stretch>
        </p:blipFill>
        <p:spPr>
          <a:xfrm>
            <a:off x="7963221" y="2225760"/>
            <a:ext cx="3715427" cy="2871216"/>
          </a:xfrm>
          <a:prstGeom prst="rect">
            <a:avLst/>
          </a:prstGeom>
        </p:spPr>
      </p:pic>
    </p:spTree>
    <p:extLst>
      <p:ext uri="{BB962C8B-B14F-4D97-AF65-F5344CB8AC3E}">
        <p14:creationId xmlns:p14="http://schemas.microsoft.com/office/powerpoint/2010/main" val="7007572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DCASE – Experiment 3</a:t>
            </a:r>
            <a:br>
              <a:rPr lang="en-US" dirty="0">
                <a:solidFill>
                  <a:srgbClr val="002060"/>
                </a:solidFill>
              </a:rPr>
            </a:br>
            <a:r>
              <a:rPr lang="en-US" dirty="0">
                <a:solidFill>
                  <a:srgbClr val="002060"/>
                </a:solidFill>
              </a:rPr>
              <a:t>ECE as a function of number of classes</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46</a:t>
            </a:fld>
            <a:endParaRPr lang="en-US" dirty="0"/>
          </a:p>
        </p:txBody>
      </p:sp>
      <p:sp>
        <p:nvSpPr>
          <p:cNvPr id="10" name="תיבת טקסט 9">
            <a:extLst>
              <a:ext uri="{FF2B5EF4-FFF2-40B4-BE49-F238E27FC236}">
                <a16:creationId xmlns:a16="http://schemas.microsoft.com/office/drawing/2014/main" id="{970C6FD5-5C71-1489-4732-619F982E860C}"/>
              </a:ext>
            </a:extLst>
          </p:cNvPr>
          <p:cNvSpPr txBox="1"/>
          <p:nvPr/>
        </p:nvSpPr>
        <p:spPr>
          <a:xfrm>
            <a:off x="3352800" y="6248400"/>
            <a:ext cx="4964354" cy="369332"/>
          </a:xfrm>
          <a:prstGeom prst="rect">
            <a:avLst/>
          </a:prstGeom>
          <a:noFill/>
        </p:spPr>
        <p:txBody>
          <a:bodyPr wrap="square" rtlCol="1">
            <a:spAutoFit/>
          </a:bodyPr>
          <a:lstStyle/>
          <a:p>
            <a:r>
              <a:rPr lang="en-US" dirty="0"/>
              <a:t>*All models were initiated with the same weights</a:t>
            </a:r>
            <a:endParaRPr lang="he-IL" dirty="0"/>
          </a:p>
        </p:txBody>
      </p:sp>
      <p:pic>
        <p:nvPicPr>
          <p:cNvPr id="4" name="תמונה 3">
            <a:extLst>
              <a:ext uri="{FF2B5EF4-FFF2-40B4-BE49-F238E27FC236}">
                <a16:creationId xmlns:a16="http://schemas.microsoft.com/office/drawing/2014/main" id="{07E6AD31-DCD5-DB1C-4EFE-4E4AF712B68C}"/>
              </a:ext>
            </a:extLst>
          </p:cNvPr>
          <p:cNvPicPr>
            <a:picLocks noChangeAspect="1"/>
          </p:cNvPicPr>
          <p:nvPr/>
        </p:nvPicPr>
        <p:blipFill>
          <a:blip r:embed="rId3"/>
          <a:stretch>
            <a:fillRect/>
          </a:stretch>
        </p:blipFill>
        <p:spPr>
          <a:xfrm>
            <a:off x="144108" y="2336661"/>
            <a:ext cx="3649496" cy="2840451"/>
          </a:xfrm>
          <a:prstGeom prst="rect">
            <a:avLst/>
          </a:prstGeom>
        </p:spPr>
      </p:pic>
      <p:pic>
        <p:nvPicPr>
          <p:cNvPr id="8" name="תמונה 7">
            <a:extLst>
              <a:ext uri="{FF2B5EF4-FFF2-40B4-BE49-F238E27FC236}">
                <a16:creationId xmlns:a16="http://schemas.microsoft.com/office/drawing/2014/main" id="{FE67D246-3AC2-BCE1-3DBA-8514B9D3669F}"/>
              </a:ext>
            </a:extLst>
          </p:cNvPr>
          <p:cNvPicPr>
            <a:picLocks noChangeAspect="1"/>
          </p:cNvPicPr>
          <p:nvPr/>
        </p:nvPicPr>
        <p:blipFill>
          <a:blip r:embed="rId4"/>
          <a:stretch>
            <a:fillRect/>
          </a:stretch>
        </p:blipFill>
        <p:spPr>
          <a:xfrm>
            <a:off x="4216582" y="2332264"/>
            <a:ext cx="3667083" cy="2849244"/>
          </a:xfrm>
          <a:prstGeom prst="rect">
            <a:avLst/>
          </a:prstGeom>
        </p:spPr>
      </p:pic>
      <p:pic>
        <p:nvPicPr>
          <p:cNvPr id="12" name="תמונה 11">
            <a:extLst>
              <a:ext uri="{FF2B5EF4-FFF2-40B4-BE49-F238E27FC236}">
                <a16:creationId xmlns:a16="http://schemas.microsoft.com/office/drawing/2014/main" id="{C5DD8F0B-52B9-C7F8-2C36-3640D0498D8C}"/>
              </a:ext>
            </a:extLst>
          </p:cNvPr>
          <p:cNvPicPr>
            <a:picLocks noChangeAspect="1"/>
          </p:cNvPicPr>
          <p:nvPr/>
        </p:nvPicPr>
        <p:blipFill>
          <a:blip r:embed="rId5"/>
          <a:stretch>
            <a:fillRect/>
          </a:stretch>
        </p:blipFill>
        <p:spPr>
          <a:xfrm>
            <a:off x="8306644" y="2323470"/>
            <a:ext cx="3618717" cy="2866833"/>
          </a:xfrm>
          <a:prstGeom prst="rect">
            <a:avLst/>
          </a:prstGeom>
        </p:spPr>
      </p:pic>
    </p:spTree>
    <p:extLst>
      <p:ext uri="{BB962C8B-B14F-4D97-AF65-F5344CB8AC3E}">
        <p14:creationId xmlns:p14="http://schemas.microsoft.com/office/powerpoint/2010/main" val="3044878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FSD50K – Experiment 4</a:t>
            </a:r>
            <a:br>
              <a:rPr lang="en-US" dirty="0">
                <a:solidFill>
                  <a:srgbClr val="002060"/>
                </a:solidFill>
              </a:rPr>
            </a:br>
            <a:r>
              <a:rPr lang="en-US" dirty="0">
                <a:solidFill>
                  <a:srgbClr val="002060"/>
                </a:solidFill>
              </a:rPr>
              <a:t>Miscalibration as a function of class imbalance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47</a:t>
            </a:fld>
            <a:endParaRPr lang="en-US" dirty="0"/>
          </a:p>
        </p:txBody>
      </p:sp>
      <p:pic>
        <p:nvPicPr>
          <p:cNvPr id="7" name="תמונה 6">
            <a:extLst>
              <a:ext uri="{FF2B5EF4-FFF2-40B4-BE49-F238E27FC236}">
                <a16:creationId xmlns:a16="http://schemas.microsoft.com/office/drawing/2014/main" id="{E3C2320C-2553-C313-8838-4659646BB83C}"/>
              </a:ext>
            </a:extLst>
          </p:cNvPr>
          <p:cNvPicPr>
            <a:picLocks noChangeAspect="1"/>
          </p:cNvPicPr>
          <p:nvPr/>
        </p:nvPicPr>
        <p:blipFill rotWithShape="1">
          <a:blip r:embed="rId3"/>
          <a:srcRect b="3469"/>
          <a:stretch/>
        </p:blipFill>
        <p:spPr>
          <a:xfrm>
            <a:off x="3200400" y="1885293"/>
            <a:ext cx="4964354" cy="3760333"/>
          </a:xfrm>
          <a:prstGeom prst="rect">
            <a:avLst/>
          </a:prstGeom>
        </p:spPr>
      </p:pic>
      <p:sp>
        <p:nvSpPr>
          <p:cNvPr id="10" name="תיבת טקסט 9">
            <a:extLst>
              <a:ext uri="{FF2B5EF4-FFF2-40B4-BE49-F238E27FC236}">
                <a16:creationId xmlns:a16="http://schemas.microsoft.com/office/drawing/2014/main" id="{970C6FD5-5C71-1489-4732-619F982E860C}"/>
              </a:ext>
            </a:extLst>
          </p:cNvPr>
          <p:cNvSpPr txBox="1"/>
          <p:nvPr/>
        </p:nvSpPr>
        <p:spPr>
          <a:xfrm>
            <a:off x="3352800" y="6248400"/>
            <a:ext cx="4964354" cy="369332"/>
          </a:xfrm>
          <a:prstGeom prst="rect">
            <a:avLst/>
          </a:prstGeom>
          <a:noFill/>
        </p:spPr>
        <p:txBody>
          <a:bodyPr wrap="square" rtlCol="1">
            <a:spAutoFit/>
          </a:bodyPr>
          <a:lstStyle/>
          <a:p>
            <a:r>
              <a:rPr lang="en-US" dirty="0"/>
              <a:t>*All models were initiated with the same weights</a:t>
            </a:r>
            <a:endParaRPr lang="he-IL" dirty="0"/>
          </a:p>
        </p:txBody>
      </p:sp>
      <p:pic>
        <p:nvPicPr>
          <p:cNvPr id="13" name="תמונה 12">
            <a:extLst>
              <a:ext uri="{FF2B5EF4-FFF2-40B4-BE49-F238E27FC236}">
                <a16:creationId xmlns:a16="http://schemas.microsoft.com/office/drawing/2014/main" id="{D3D13B25-41B2-C603-DCEE-369597152D8E}"/>
              </a:ext>
            </a:extLst>
          </p:cNvPr>
          <p:cNvPicPr>
            <a:picLocks noChangeAspect="1"/>
          </p:cNvPicPr>
          <p:nvPr/>
        </p:nvPicPr>
        <p:blipFill>
          <a:blip r:embed="rId4"/>
          <a:stretch>
            <a:fillRect/>
          </a:stretch>
        </p:blipFill>
        <p:spPr>
          <a:xfrm>
            <a:off x="5334000" y="5645626"/>
            <a:ext cx="1219200" cy="124972"/>
          </a:xfrm>
          <a:prstGeom prst="rect">
            <a:avLst/>
          </a:prstGeom>
        </p:spPr>
      </p:pic>
    </p:spTree>
    <p:extLst>
      <p:ext uri="{BB962C8B-B14F-4D97-AF65-F5344CB8AC3E}">
        <p14:creationId xmlns:p14="http://schemas.microsoft.com/office/powerpoint/2010/main" val="2931393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2060"/>
                </a:solidFill>
              </a:rPr>
              <a:t>FSD50K – Experiment 5</a:t>
            </a:r>
            <a:br>
              <a:rPr lang="en-US" dirty="0">
                <a:solidFill>
                  <a:srgbClr val="002060"/>
                </a:solidFill>
              </a:rPr>
            </a:br>
            <a:r>
              <a:rPr lang="en-US" dirty="0">
                <a:solidFill>
                  <a:srgbClr val="002060"/>
                </a:solidFill>
              </a:rPr>
              <a:t>Miscalibration as a function of dataset size</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48</a:t>
            </a:fld>
            <a:endParaRPr lang="en-US" dirty="0"/>
          </a:p>
        </p:txBody>
      </p:sp>
      <p:sp>
        <p:nvSpPr>
          <p:cNvPr id="10" name="תיבת טקסט 9">
            <a:extLst>
              <a:ext uri="{FF2B5EF4-FFF2-40B4-BE49-F238E27FC236}">
                <a16:creationId xmlns:a16="http://schemas.microsoft.com/office/drawing/2014/main" id="{970C6FD5-5C71-1489-4732-619F982E860C}"/>
              </a:ext>
            </a:extLst>
          </p:cNvPr>
          <p:cNvSpPr txBox="1"/>
          <p:nvPr/>
        </p:nvSpPr>
        <p:spPr>
          <a:xfrm>
            <a:off x="3352800" y="6248400"/>
            <a:ext cx="4964354" cy="369332"/>
          </a:xfrm>
          <a:prstGeom prst="rect">
            <a:avLst/>
          </a:prstGeom>
          <a:noFill/>
        </p:spPr>
        <p:txBody>
          <a:bodyPr wrap="square" rtlCol="1">
            <a:spAutoFit/>
          </a:bodyPr>
          <a:lstStyle/>
          <a:p>
            <a:r>
              <a:rPr lang="en-US" dirty="0"/>
              <a:t>*All models were initiated with the same weights</a:t>
            </a:r>
            <a:endParaRPr lang="he-IL" dirty="0"/>
          </a:p>
        </p:txBody>
      </p:sp>
      <p:pic>
        <p:nvPicPr>
          <p:cNvPr id="9" name="תמונה 8">
            <a:extLst>
              <a:ext uri="{FF2B5EF4-FFF2-40B4-BE49-F238E27FC236}">
                <a16:creationId xmlns:a16="http://schemas.microsoft.com/office/drawing/2014/main" id="{862591FD-3B93-70BE-DF3D-80A0D1D1FFDB}"/>
              </a:ext>
            </a:extLst>
          </p:cNvPr>
          <p:cNvPicPr>
            <a:picLocks noChangeAspect="1"/>
          </p:cNvPicPr>
          <p:nvPr/>
        </p:nvPicPr>
        <p:blipFill>
          <a:blip r:embed="rId3"/>
          <a:stretch>
            <a:fillRect/>
          </a:stretch>
        </p:blipFill>
        <p:spPr>
          <a:xfrm>
            <a:off x="3352800" y="1940525"/>
            <a:ext cx="4987831" cy="3895344"/>
          </a:xfrm>
          <a:prstGeom prst="rect">
            <a:avLst/>
          </a:prstGeom>
        </p:spPr>
      </p:pic>
    </p:spTree>
    <p:extLst>
      <p:ext uri="{BB962C8B-B14F-4D97-AF65-F5344CB8AC3E}">
        <p14:creationId xmlns:p14="http://schemas.microsoft.com/office/powerpoint/2010/main" val="3306747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A2C3-ED80-685D-A040-531A6073B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70089-A5A0-B902-C80A-2EE2DC0ABA49}"/>
              </a:ext>
            </a:extLst>
          </p:cNvPr>
          <p:cNvSpPr>
            <a:spLocks noGrp="1"/>
          </p:cNvSpPr>
          <p:nvPr>
            <p:ph type="title"/>
          </p:nvPr>
        </p:nvSpPr>
        <p:spPr/>
        <p:txBody>
          <a:bodyPr/>
          <a:lstStyle/>
          <a:p>
            <a:r>
              <a:rPr lang="en-US" dirty="0">
                <a:solidFill>
                  <a:srgbClr val="002060"/>
                </a:solidFill>
              </a:rPr>
              <a:t>Outline</a:t>
            </a:r>
            <a:endParaRPr lang="he-IL" dirty="0">
              <a:solidFill>
                <a:srgbClr val="002060"/>
              </a:solidFill>
            </a:endParaRPr>
          </a:p>
        </p:txBody>
      </p:sp>
      <p:sp>
        <p:nvSpPr>
          <p:cNvPr id="5" name="Slide Number Placeholder 4">
            <a:extLst>
              <a:ext uri="{FF2B5EF4-FFF2-40B4-BE49-F238E27FC236}">
                <a16:creationId xmlns:a16="http://schemas.microsoft.com/office/drawing/2014/main" id="{3FB66092-D833-DD30-9E37-B7FA3C049E21}"/>
              </a:ext>
            </a:extLst>
          </p:cNvPr>
          <p:cNvSpPr>
            <a:spLocks noGrp="1"/>
          </p:cNvSpPr>
          <p:nvPr>
            <p:ph type="sldNum" sz="quarter" idx="12"/>
          </p:nvPr>
        </p:nvSpPr>
        <p:spPr/>
        <p:txBody>
          <a:bodyPr/>
          <a:lstStyle/>
          <a:p>
            <a:fld id="{B01D9778-10B4-40FB-B4E4-44FA89A86639}" type="slidenum">
              <a:rPr lang="en-US" smtClean="0"/>
              <a:pPr/>
              <a:t>49</a:t>
            </a:fld>
            <a:endParaRPr lang="en-US"/>
          </a:p>
        </p:txBody>
      </p:sp>
      <p:sp>
        <p:nvSpPr>
          <p:cNvPr id="9" name="Content Placeholder 2">
            <a:extLst>
              <a:ext uri="{FF2B5EF4-FFF2-40B4-BE49-F238E27FC236}">
                <a16:creationId xmlns:a16="http://schemas.microsoft.com/office/drawing/2014/main" id="{96DBF94D-9435-94A9-B7E0-8CD2179F8E92}"/>
              </a:ext>
            </a:extLst>
          </p:cNvPr>
          <p:cNvSpPr>
            <a:spLocks noGrp="1"/>
          </p:cNvSpPr>
          <p:nvPr>
            <p:ph idx="1"/>
          </p:nvPr>
        </p:nvSpPr>
        <p:spPr>
          <a:xfrm>
            <a:off x="609600" y="1600201"/>
            <a:ext cx="10972800" cy="4525963"/>
          </a:xfrm>
        </p:spPr>
        <p:txBody>
          <a:bodyPr>
            <a:normAutofit fontScale="77500" lnSpcReduction="20000"/>
          </a:bodyPr>
          <a:lstStyle/>
          <a:p>
            <a:pPr>
              <a:lnSpc>
                <a:spcPct val="300000"/>
              </a:lnSpc>
            </a:pPr>
            <a:r>
              <a:rPr lang="en-US" dirty="0">
                <a:solidFill>
                  <a:schemeClr val="bg1">
                    <a:lumMod val="65000"/>
                  </a:schemeClr>
                </a:solidFill>
              </a:rPr>
              <a:t>Background, Project goal and literature survey </a:t>
            </a:r>
          </a:p>
          <a:p>
            <a:pPr>
              <a:lnSpc>
                <a:spcPct val="300000"/>
              </a:lnSpc>
            </a:pPr>
            <a:r>
              <a:rPr lang="en-US" dirty="0">
                <a:solidFill>
                  <a:schemeClr val="bg1">
                    <a:lumMod val="65000"/>
                  </a:schemeClr>
                </a:solidFill>
              </a:rPr>
              <a:t>Problem reproduction</a:t>
            </a:r>
          </a:p>
          <a:p>
            <a:pPr>
              <a:lnSpc>
                <a:spcPct val="300000"/>
              </a:lnSpc>
            </a:pPr>
            <a:r>
              <a:rPr lang="en-US" dirty="0">
                <a:solidFill>
                  <a:schemeClr val="bg1">
                    <a:lumMod val="65000"/>
                  </a:schemeClr>
                </a:solidFill>
              </a:rPr>
              <a:t>Calibration for audio classification network</a:t>
            </a:r>
          </a:p>
          <a:p>
            <a:pPr>
              <a:lnSpc>
                <a:spcPct val="300000"/>
              </a:lnSpc>
            </a:pPr>
            <a:r>
              <a:rPr lang="en-US" dirty="0">
                <a:solidFill>
                  <a:srgbClr val="002060"/>
                </a:solidFill>
              </a:rPr>
              <a:t>Conclusions</a:t>
            </a:r>
            <a:endParaRPr lang="he-IL" dirty="0">
              <a:solidFill>
                <a:srgbClr val="002060"/>
              </a:solidFill>
            </a:endParaRPr>
          </a:p>
        </p:txBody>
      </p:sp>
    </p:spTree>
    <p:extLst>
      <p:ext uri="{BB962C8B-B14F-4D97-AF65-F5344CB8AC3E}">
        <p14:creationId xmlns:p14="http://schemas.microsoft.com/office/powerpoint/2010/main" val="2106874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923CD-085F-D221-E97B-37DCE0C734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164BE5-AF2D-7A49-25C1-87468B4DE640}"/>
              </a:ext>
            </a:extLst>
          </p:cNvPr>
          <p:cNvSpPr>
            <a:spLocks noGrp="1"/>
          </p:cNvSpPr>
          <p:nvPr>
            <p:ph type="title"/>
          </p:nvPr>
        </p:nvSpPr>
        <p:spPr/>
        <p:txBody>
          <a:bodyPr/>
          <a:lstStyle/>
          <a:p>
            <a:r>
              <a:rPr lang="en-US" dirty="0">
                <a:solidFill>
                  <a:srgbClr val="002060"/>
                </a:solidFill>
              </a:rPr>
              <a:t>Network Calibration Metrics</a:t>
            </a:r>
            <a:endParaRPr lang="he-IL" dirty="0">
              <a:solidFill>
                <a:srgbClr val="002060"/>
              </a:solidFill>
            </a:endParaRPr>
          </a:p>
        </p:txBody>
      </p:sp>
      <p:sp>
        <p:nvSpPr>
          <p:cNvPr id="3" name="Content Placeholder 2">
            <a:extLst>
              <a:ext uri="{FF2B5EF4-FFF2-40B4-BE49-F238E27FC236}">
                <a16:creationId xmlns:a16="http://schemas.microsoft.com/office/drawing/2014/main" id="{671D4363-2680-9314-1E15-8D6FF1A6C5A2}"/>
              </a:ext>
            </a:extLst>
          </p:cNvPr>
          <p:cNvSpPr>
            <a:spLocks noGrp="1"/>
          </p:cNvSpPr>
          <p:nvPr>
            <p:ph idx="1"/>
          </p:nvPr>
        </p:nvSpPr>
        <p:spPr>
          <a:xfrm>
            <a:off x="609600" y="1600202"/>
            <a:ext cx="10972800" cy="3035668"/>
          </a:xfrm>
        </p:spPr>
        <p:txBody>
          <a:bodyPr>
            <a:normAutofit/>
          </a:bodyPr>
          <a:lstStyle/>
          <a:p>
            <a:pPr>
              <a:lnSpc>
                <a:spcPct val="150000"/>
              </a:lnSpc>
            </a:pPr>
            <a:r>
              <a:rPr lang="en-US" dirty="0">
                <a:solidFill>
                  <a:srgbClr val="002060"/>
                </a:solidFill>
              </a:rPr>
              <a:t>Common calibration metrics:</a:t>
            </a:r>
          </a:p>
          <a:p>
            <a:pPr lvl="1">
              <a:lnSpc>
                <a:spcPct val="150000"/>
              </a:lnSpc>
            </a:pPr>
            <a:r>
              <a:rPr lang="en-US" dirty="0">
                <a:solidFill>
                  <a:srgbClr val="002060"/>
                </a:solidFill>
              </a:rPr>
              <a:t>Expected Calibration Error (ECE):</a:t>
            </a:r>
          </a:p>
          <a:p>
            <a:pPr lvl="1">
              <a:lnSpc>
                <a:spcPct val="150000"/>
              </a:lnSpc>
            </a:pPr>
            <a:endParaRPr lang="en-US" dirty="0">
              <a:solidFill>
                <a:srgbClr val="002060"/>
              </a:solidFill>
            </a:endParaRPr>
          </a:p>
          <a:p>
            <a:pPr lvl="1">
              <a:lnSpc>
                <a:spcPct val="150000"/>
              </a:lnSpc>
            </a:pPr>
            <a:r>
              <a:rPr lang="en-US" dirty="0">
                <a:solidFill>
                  <a:srgbClr val="002060"/>
                </a:solidFill>
              </a:rPr>
              <a:t>Maximum Calibration Error (MCE):</a:t>
            </a:r>
          </a:p>
          <a:p>
            <a:pPr marL="0" indent="0">
              <a:lnSpc>
                <a:spcPct val="150000"/>
              </a:lnSpc>
              <a:buNone/>
            </a:pPr>
            <a:endParaRPr lang="en-US" sz="2000" dirty="0">
              <a:solidFill>
                <a:srgbClr val="002060"/>
              </a:solidFill>
            </a:endParaRPr>
          </a:p>
        </p:txBody>
      </p:sp>
      <p:sp>
        <p:nvSpPr>
          <p:cNvPr id="5" name="Slide Number Placeholder 4">
            <a:extLst>
              <a:ext uri="{FF2B5EF4-FFF2-40B4-BE49-F238E27FC236}">
                <a16:creationId xmlns:a16="http://schemas.microsoft.com/office/drawing/2014/main" id="{E722B7C3-A254-9ACA-15AF-EEB1BE8A7982}"/>
              </a:ext>
            </a:extLst>
          </p:cNvPr>
          <p:cNvSpPr>
            <a:spLocks noGrp="1"/>
          </p:cNvSpPr>
          <p:nvPr>
            <p:ph type="sldNum" sz="quarter" idx="12"/>
          </p:nvPr>
        </p:nvSpPr>
        <p:spPr/>
        <p:txBody>
          <a:bodyPr/>
          <a:lstStyle/>
          <a:p>
            <a:fld id="{B01D9778-10B4-40FB-B4E4-44FA89A86639}" type="slidenum">
              <a:rPr lang="en-US" smtClean="0"/>
              <a:pPr/>
              <a:t>5</a:t>
            </a:fld>
            <a:endParaRPr lang="en-US"/>
          </a:p>
        </p:txBody>
      </p:sp>
      <p:pic>
        <p:nvPicPr>
          <p:cNvPr id="6" name="תמונה 5">
            <a:extLst>
              <a:ext uri="{FF2B5EF4-FFF2-40B4-BE49-F238E27FC236}">
                <a16:creationId xmlns:a16="http://schemas.microsoft.com/office/drawing/2014/main" id="{53CEA365-8FE5-7319-732A-515672954F79}"/>
              </a:ext>
            </a:extLst>
          </p:cNvPr>
          <p:cNvPicPr>
            <a:picLocks noChangeAspect="1"/>
          </p:cNvPicPr>
          <p:nvPr/>
        </p:nvPicPr>
        <p:blipFill>
          <a:blip r:embed="rId3"/>
          <a:stretch>
            <a:fillRect/>
          </a:stretch>
        </p:blipFill>
        <p:spPr>
          <a:xfrm>
            <a:off x="2757266" y="3106453"/>
            <a:ext cx="3172268" cy="819264"/>
          </a:xfrm>
          <a:prstGeom prst="rect">
            <a:avLst/>
          </a:prstGeom>
        </p:spPr>
      </p:pic>
      <p:pic>
        <p:nvPicPr>
          <p:cNvPr id="10" name="תמונה 9">
            <a:extLst>
              <a:ext uri="{FF2B5EF4-FFF2-40B4-BE49-F238E27FC236}">
                <a16:creationId xmlns:a16="http://schemas.microsoft.com/office/drawing/2014/main" id="{129CE885-7614-613B-13CB-80B841E38500}"/>
              </a:ext>
            </a:extLst>
          </p:cNvPr>
          <p:cNvPicPr>
            <a:picLocks noChangeAspect="1"/>
          </p:cNvPicPr>
          <p:nvPr/>
        </p:nvPicPr>
        <p:blipFill>
          <a:blip r:embed="rId4"/>
          <a:stretch>
            <a:fillRect/>
          </a:stretch>
        </p:blipFill>
        <p:spPr>
          <a:xfrm>
            <a:off x="5867400" y="3043918"/>
            <a:ext cx="3429479" cy="819264"/>
          </a:xfrm>
          <a:prstGeom prst="rect">
            <a:avLst/>
          </a:prstGeom>
        </p:spPr>
      </p:pic>
      <p:pic>
        <p:nvPicPr>
          <p:cNvPr id="12" name="תמונה 11">
            <a:extLst>
              <a:ext uri="{FF2B5EF4-FFF2-40B4-BE49-F238E27FC236}">
                <a16:creationId xmlns:a16="http://schemas.microsoft.com/office/drawing/2014/main" id="{8148B733-C493-18E7-CEFF-9AF9ADF449D0}"/>
              </a:ext>
            </a:extLst>
          </p:cNvPr>
          <p:cNvPicPr>
            <a:picLocks noChangeAspect="1"/>
          </p:cNvPicPr>
          <p:nvPr/>
        </p:nvPicPr>
        <p:blipFill>
          <a:blip r:embed="rId5"/>
          <a:stretch>
            <a:fillRect/>
          </a:stretch>
        </p:blipFill>
        <p:spPr>
          <a:xfrm>
            <a:off x="2757266" y="4592326"/>
            <a:ext cx="3096057" cy="600159"/>
          </a:xfrm>
          <a:prstGeom prst="rect">
            <a:avLst/>
          </a:prstGeom>
        </p:spPr>
      </p:pic>
      <p:pic>
        <p:nvPicPr>
          <p:cNvPr id="14" name="תמונה 13">
            <a:extLst>
              <a:ext uri="{FF2B5EF4-FFF2-40B4-BE49-F238E27FC236}">
                <a16:creationId xmlns:a16="http://schemas.microsoft.com/office/drawing/2014/main" id="{E734D9D5-691C-5405-9E98-67C2ED1F4D88}"/>
              </a:ext>
            </a:extLst>
          </p:cNvPr>
          <p:cNvPicPr>
            <a:picLocks noChangeAspect="1"/>
          </p:cNvPicPr>
          <p:nvPr/>
        </p:nvPicPr>
        <p:blipFill>
          <a:blip r:embed="rId6"/>
          <a:stretch>
            <a:fillRect/>
          </a:stretch>
        </p:blipFill>
        <p:spPr>
          <a:xfrm>
            <a:off x="5921831" y="4635869"/>
            <a:ext cx="3486637" cy="466790"/>
          </a:xfrm>
          <a:prstGeom prst="rect">
            <a:avLst/>
          </a:prstGeom>
        </p:spPr>
      </p:pic>
      <p:pic>
        <p:nvPicPr>
          <p:cNvPr id="16" name="תמונה 15">
            <a:extLst>
              <a:ext uri="{FF2B5EF4-FFF2-40B4-BE49-F238E27FC236}">
                <a16:creationId xmlns:a16="http://schemas.microsoft.com/office/drawing/2014/main" id="{3F3E5F46-DE8E-2ED9-A549-FD07AC4FA24E}"/>
              </a:ext>
            </a:extLst>
          </p:cNvPr>
          <p:cNvPicPr>
            <a:picLocks noChangeAspect="1"/>
          </p:cNvPicPr>
          <p:nvPr/>
        </p:nvPicPr>
        <p:blipFill>
          <a:blip r:embed="rId7"/>
          <a:stretch>
            <a:fillRect/>
          </a:stretch>
        </p:blipFill>
        <p:spPr>
          <a:xfrm>
            <a:off x="1954741" y="4635869"/>
            <a:ext cx="828791" cy="419158"/>
          </a:xfrm>
          <a:prstGeom prst="rect">
            <a:avLst/>
          </a:prstGeom>
        </p:spPr>
      </p:pic>
      <p:pic>
        <p:nvPicPr>
          <p:cNvPr id="18" name="תמונה 17">
            <a:extLst>
              <a:ext uri="{FF2B5EF4-FFF2-40B4-BE49-F238E27FC236}">
                <a16:creationId xmlns:a16="http://schemas.microsoft.com/office/drawing/2014/main" id="{802ED04D-8068-9B6B-5C8C-DA7D615DA42C}"/>
              </a:ext>
            </a:extLst>
          </p:cNvPr>
          <p:cNvPicPr>
            <a:picLocks noChangeAspect="1"/>
          </p:cNvPicPr>
          <p:nvPr/>
        </p:nvPicPr>
        <p:blipFill>
          <a:blip r:embed="rId8"/>
          <a:stretch>
            <a:fillRect/>
          </a:stretch>
        </p:blipFill>
        <p:spPr>
          <a:xfrm>
            <a:off x="1985633" y="3257526"/>
            <a:ext cx="771633" cy="342948"/>
          </a:xfrm>
          <a:prstGeom prst="rect">
            <a:avLst/>
          </a:prstGeom>
        </p:spPr>
      </p:pic>
      <p:sp>
        <p:nvSpPr>
          <p:cNvPr id="19" name="מלבן 18">
            <a:extLst>
              <a:ext uri="{FF2B5EF4-FFF2-40B4-BE49-F238E27FC236}">
                <a16:creationId xmlns:a16="http://schemas.microsoft.com/office/drawing/2014/main" id="{1504DACC-D1AA-0324-462F-88FC08AFA6A0}"/>
              </a:ext>
            </a:extLst>
          </p:cNvPr>
          <p:cNvSpPr/>
          <p:nvPr/>
        </p:nvSpPr>
        <p:spPr>
          <a:xfrm>
            <a:off x="609600" y="1716527"/>
            <a:ext cx="9982200" cy="228600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 name="תיבת טקסט 3">
                <a:extLst>
                  <a:ext uri="{FF2B5EF4-FFF2-40B4-BE49-F238E27FC236}">
                    <a16:creationId xmlns:a16="http://schemas.microsoft.com/office/drawing/2014/main" id="{2C43B581-3F11-5F0C-40C2-ACEA58D4B57B}"/>
                  </a:ext>
                </a:extLst>
              </p:cNvPr>
              <p:cNvSpPr txBox="1"/>
              <p:nvPr/>
            </p:nvSpPr>
            <p:spPr>
              <a:xfrm>
                <a:off x="2823" y="5580791"/>
                <a:ext cx="3451578" cy="1277209"/>
              </a:xfrm>
              <a:prstGeom prst="rect">
                <a:avLst/>
              </a:prstGeom>
              <a:noFill/>
              <a:ln>
                <a:solidFill>
                  <a:schemeClr val="tx1">
                    <a:lumMod val="85000"/>
                    <a:lumOff val="15000"/>
                  </a:schemeClr>
                </a:solidFill>
              </a:ln>
            </p:spPr>
            <p:txBody>
              <a:bodyPr wrap="square" rtlCol="1">
                <a:spAutoFit/>
              </a:bodyPr>
              <a:lstStyle/>
              <a:p>
                <a:r>
                  <a:rPr lang="en-US" b="1" u="sng" dirty="0"/>
                  <a:t>Legend</a:t>
                </a:r>
                <a:r>
                  <a:rPr lang="en-US" dirty="0"/>
                  <a:t>:</a:t>
                </a:r>
              </a:p>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𝐶𝑙𝑎𝑠𝑠</m:t>
                      </m:r>
                      <m:r>
                        <a:rPr lang="en-US" b="0" i="1" smtClean="0">
                          <a:latin typeface="Cambria Math" panose="02040503050406030204" pitchFamily="18" charset="0"/>
                        </a:rPr>
                        <m:t> </m:t>
                      </m:r>
                      <m:r>
                        <a:rPr lang="en-US" b="0" i="1" smtClean="0">
                          <a:latin typeface="Cambria Math" panose="02040503050406030204" pitchFamily="18" charset="0"/>
                        </a:rPr>
                        <m:t>𝑝𝑟𝑒𝑑𝑖𝑐𝑡𝑖𝑜𝑛</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ℙ</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 |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m:t>
                              </m:r>
                            </m:e>
                          </m:acc>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r>
                        <a:rPr lang="en-US" b="0" i="1" smtClean="0">
                          <a:latin typeface="Cambria Math" panose="02040503050406030204" pitchFamily="18" charset="0"/>
                        </a:rPr>
                        <m:t>𝐶𝑜𝑛𝑓𝑖𝑑𝑒𝑛𝑐𝑒</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𝐴𝑐𝑐𝑢𝑟𝑎𝑐𝑦</m:t>
                      </m:r>
                    </m:oMath>
                  </m:oMathPara>
                </a14:m>
                <a:endParaRPr lang="he-IL" dirty="0"/>
              </a:p>
            </p:txBody>
          </p:sp>
        </mc:Choice>
        <mc:Fallback xmlns="">
          <p:sp>
            <p:nvSpPr>
              <p:cNvPr id="4" name="תיבת טקסט 3">
                <a:extLst>
                  <a:ext uri="{FF2B5EF4-FFF2-40B4-BE49-F238E27FC236}">
                    <a16:creationId xmlns:a16="http://schemas.microsoft.com/office/drawing/2014/main" id="{2C43B581-3F11-5F0C-40C2-ACEA58D4B57B}"/>
                  </a:ext>
                </a:extLst>
              </p:cNvPr>
              <p:cNvSpPr txBox="1">
                <a:spLocks noRot="1" noChangeAspect="1" noMove="1" noResize="1" noEditPoints="1" noAdjustHandles="1" noChangeArrowheads="1" noChangeShapeType="1" noTextEdit="1"/>
              </p:cNvSpPr>
              <p:nvPr/>
            </p:nvSpPr>
            <p:spPr>
              <a:xfrm>
                <a:off x="2823" y="5580791"/>
                <a:ext cx="3451578" cy="1277209"/>
              </a:xfrm>
              <a:prstGeom prst="rect">
                <a:avLst/>
              </a:prstGeom>
              <a:blipFill>
                <a:blip r:embed="rId9"/>
                <a:stretch>
                  <a:fillRect l="-1230" t="-1887"/>
                </a:stretch>
              </a:blipFill>
              <a:ln>
                <a:solidFill>
                  <a:schemeClr val="tx1">
                    <a:lumMod val="85000"/>
                    <a:lumOff val="15000"/>
                  </a:schemeClr>
                </a:solidFill>
              </a:ln>
            </p:spPr>
            <p:txBody>
              <a:bodyPr/>
              <a:lstStyle/>
              <a:p>
                <a:r>
                  <a:rPr lang="he-IL">
                    <a:noFill/>
                  </a:rPr>
                  <a:t> </a:t>
                </a:r>
              </a:p>
            </p:txBody>
          </p:sp>
        </mc:Fallback>
      </mc:AlternateContent>
    </p:spTree>
    <p:extLst>
      <p:ext uri="{BB962C8B-B14F-4D97-AF65-F5344CB8AC3E}">
        <p14:creationId xmlns:p14="http://schemas.microsoft.com/office/powerpoint/2010/main" val="517293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9113-5732-9B6B-CF4E-E19BB8ACC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8BF03-E3A5-5E92-1D19-EBF438AC892F}"/>
              </a:ext>
            </a:extLst>
          </p:cNvPr>
          <p:cNvSpPr>
            <a:spLocks noGrp="1"/>
          </p:cNvSpPr>
          <p:nvPr>
            <p:ph type="title"/>
          </p:nvPr>
        </p:nvSpPr>
        <p:spPr/>
        <p:txBody>
          <a:bodyPr/>
          <a:lstStyle/>
          <a:p>
            <a:r>
              <a:rPr lang="en-US" dirty="0">
                <a:solidFill>
                  <a:srgbClr val="002060"/>
                </a:solidFill>
              </a:rPr>
              <a:t>Conclusions</a:t>
            </a:r>
            <a:endParaRPr lang="he-IL" dirty="0">
              <a:solidFill>
                <a:srgbClr val="002060"/>
              </a:solidFill>
            </a:endParaRPr>
          </a:p>
        </p:txBody>
      </p:sp>
      <p:sp>
        <p:nvSpPr>
          <p:cNvPr id="3" name="Content Placeholder 2">
            <a:extLst>
              <a:ext uri="{FF2B5EF4-FFF2-40B4-BE49-F238E27FC236}">
                <a16:creationId xmlns:a16="http://schemas.microsoft.com/office/drawing/2014/main" id="{34283A32-6CAE-91B6-FC46-162229BEFF43}"/>
              </a:ext>
            </a:extLst>
          </p:cNvPr>
          <p:cNvSpPr>
            <a:spLocks noGrp="1"/>
          </p:cNvSpPr>
          <p:nvPr>
            <p:ph idx="1"/>
          </p:nvPr>
        </p:nvSpPr>
        <p:spPr>
          <a:xfrm>
            <a:off x="609600" y="1600201"/>
            <a:ext cx="10972800" cy="4876799"/>
          </a:xfrm>
        </p:spPr>
        <p:txBody>
          <a:bodyPr>
            <a:normAutofit/>
          </a:bodyPr>
          <a:lstStyle/>
          <a:p>
            <a:pPr marL="432000" indent="-432000" algn="l">
              <a:buFont typeface="+mj-lt"/>
              <a:buAutoNum type="arabicPeriod"/>
            </a:pPr>
            <a:r>
              <a:rPr lang="en-US" b="1" dirty="0">
                <a:solidFill>
                  <a:srgbClr val="002060"/>
                </a:solidFill>
              </a:rPr>
              <a:t>Miscalibration for Audio</a:t>
            </a:r>
            <a:r>
              <a:rPr lang="en-US" dirty="0">
                <a:solidFill>
                  <a:srgbClr val="002060"/>
                </a:solidFill>
              </a:rPr>
              <a:t>: Calibration issues have been observed to significantly impact the audio field, aligning with earlier predictions.</a:t>
            </a:r>
          </a:p>
          <a:p>
            <a:pPr marL="432000" indent="-432000" algn="l">
              <a:buFont typeface="+mj-lt"/>
              <a:buAutoNum type="arabicPeriod"/>
            </a:pPr>
            <a:endParaRPr lang="en-US" b="1" u="sng" dirty="0">
              <a:solidFill>
                <a:srgbClr val="002060"/>
              </a:solidFill>
            </a:endParaRPr>
          </a:p>
          <a:p>
            <a:pPr marL="432000" indent="-432000" algn="l">
              <a:buFont typeface="+mj-lt"/>
              <a:buAutoNum type="arabicPeriod"/>
            </a:pPr>
            <a:r>
              <a:rPr lang="en-US" b="1" dirty="0">
                <a:solidFill>
                  <a:srgbClr val="002060"/>
                </a:solidFill>
              </a:rPr>
              <a:t>Dataset Distribution and Network Calibration</a:t>
            </a:r>
            <a:r>
              <a:rPr lang="en-US" dirty="0">
                <a:solidFill>
                  <a:srgbClr val="002060"/>
                </a:solidFill>
              </a:rPr>
              <a:t>: Network calibration appears to be sensitive to variations in dataset distribution.</a:t>
            </a:r>
          </a:p>
        </p:txBody>
      </p:sp>
      <p:sp>
        <p:nvSpPr>
          <p:cNvPr id="5" name="Slide Number Placeholder 4">
            <a:extLst>
              <a:ext uri="{FF2B5EF4-FFF2-40B4-BE49-F238E27FC236}">
                <a16:creationId xmlns:a16="http://schemas.microsoft.com/office/drawing/2014/main" id="{CC4ECD22-01A4-D6BE-2494-CD79CBC7F477}"/>
              </a:ext>
            </a:extLst>
          </p:cNvPr>
          <p:cNvSpPr>
            <a:spLocks noGrp="1"/>
          </p:cNvSpPr>
          <p:nvPr>
            <p:ph type="sldNum" sz="quarter" idx="12"/>
          </p:nvPr>
        </p:nvSpPr>
        <p:spPr/>
        <p:txBody>
          <a:bodyPr/>
          <a:lstStyle/>
          <a:p>
            <a:fld id="{B01D9778-10B4-40FB-B4E4-44FA89A86639}" type="slidenum">
              <a:rPr lang="en-US" smtClean="0"/>
              <a:pPr/>
              <a:t>50</a:t>
            </a:fld>
            <a:endParaRPr lang="en-US"/>
          </a:p>
        </p:txBody>
      </p:sp>
    </p:spTree>
    <p:extLst>
      <p:ext uri="{BB962C8B-B14F-4D97-AF65-F5344CB8AC3E}">
        <p14:creationId xmlns:p14="http://schemas.microsoft.com/office/powerpoint/2010/main" val="37377275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59113-5732-9B6B-CF4E-E19BB8ACCE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8BF03-E3A5-5E92-1D19-EBF438AC892F}"/>
              </a:ext>
            </a:extLst>
          </p:cNvPr>
          <p:cNvSpPr>
            <a:spLocks noGrp="1"/>
          </p:cNvSpPr>
          <p:nvPr>
            <p:ph type="title"/>
          </p:nvPr>
        </p:nvSpPr>
        <p:spPr/>
        <p:txBody>
          <a:bodyPr/>
          <a:lstStyle/>
          <a:p>
            <a:r>
              <a:rPr lang="en-US" dirty="0">
                <a:solidFill>
                  <a:srgbClr val="002060"/>
                </a:solidFill>
              </a:rPr>
              <a:t>Conclusions</a:t>
            </a:r>
            <a:endParaRPr lang="he-IL" dirty="0">
              <a:solidFill>
                <a:srgbClr val="002060"/>
              </a:solidFill>
            </a:endParaRPr>
          </a:p>
        </p:txBody>
      </p:sp>
      <p:sp>
        <p:nvSpPr>
          <p:cNvPr id="3" name="Content Placeholder 2">
            <a:extLst>
              <a:ext uri="{FF2B5EF4-FFF2-40B4-BE49-F238E27FC236}">
                <a16:creationId xmlns:a16="http://schemas.microsoft.com/office/drawing/2014/main" id="{34283A32-6CAE-91B6-FC46-162229BEFF43}"/>
              </a:ext>
            </a:extLst>
          </p:cNvPr>
          <p:cNvSpPr>
            <a:spLocks noGrp="1"/>
          </p:cNvSpPr>
          <p:nvPr>
            <p:ph idx="1"/>
          </p:nvPr>
        </p:nvSpPr>
        <p:spPr>
          <a:xfrm>
            <a:off x="609600" y="1600201"/>
            <a:ext cx="10972800" cy="4876799"/>
          </a:xfrm>
        </p:spPr>
        <p:txBody>
          <a:bodyPr>
            <a:normAutofit/>
          </a:bodyPr>
          <a:lstStyle/>
          <a:p>
            <a:pPr marL="432000" indent="-432000">
              <a:buFont typeface="+mj-lt"/>
              <a:buAutoNum type="arabicPeriod" startAt="3"/>
            </a:pPr>
            <a:r>
              <a:rPr lang="en-US" b="1" dirty="0">
                <a:solidFill>
                  <a:srgbClr val="002060"/>
                </a:solidFill>
              </a:rPr>
              <a:t>Calibration Effects on Confidence Levels: </a:t>
            </a:r>
            <a:r>
              <a:rPr lang="en-US" dirty="0">
                <a:solidFill>
                  <a:srgbClr val="002060"/>
                </a:solidFill>
              </a:rPr>
              <a:t>Networks often exhibit both over and under confidence. Implementing isotonic or histogram calibration methods might improve </a:t>
            </a:r>
            <a:r>
              <a:rPr lang="en-US" b="1" dirty="0">
                <a:solidFill>
                  <a:srgbClr val="002060"/>
                </a:solidFill>
              </a:rPr>
              <a:t>both accuracy and calibration reliability</a:t>
            </a:r>
            <a:r>
              <a:rPr lang="en-US" dirty="0">
                <a:solidFill>
                  <a:srgbClr val="002060"/>
                </a:solidFill>
              </a:rPr>
              <a:t>.</a:t>
            </a:r>
          </a:p>
          <a:p>
            <a:pPr marL="432000" indent="-432000">
              <a:buFont typeface="+mj-lt"/>
              <a:buAutoNum type="arabicPeriod" startAt="3"/>
            </a:pPr>
            <a:endParaRPr lang="en-US" b="1" dirty="0">
              <a:solidFill>
                <a:srgbClr val="002060"/>
              </a:solidFill>
            </a:endParaRPr>
          </a:p>
          <a:p>
            <a:pPr marL="432000" indent="-432000">
              <a:buFont typeface="+mj-lt"/>
              <a:buAutoNum type="arabicPeriod" startAt="3"/>
            </a:pPr>
            <a:r>
              <a:rPr lang="en-US" b="1" dirty="0">
                <a:solidFill>
                  <a:srgbClr val="002060"/>
                </a:solidFill>
              </a:rPr>
              <a:t>Hyperparameter values and Calibration</a:t>
            </a:r>
            <a:r>
              <a:rPr lang="en-US" dirty="0">
                <a:solidFill>
                  <a:srgbClr val="002060"/>
                </a:solidFill>
              </a:rPr>
              <a:t>: The choice of hyperparameter values (e.g., number of epochs, batch size) can significantly influence network calibration.</a:t>
            </a:r>
          </a:p>
        </p:txBody>
      </p:sp>
      <p:sp>
        <p:nvSpPr>
          <p:cNvPr id="5" name="Slide Number Placeholder 4">
            <a:extLst>
              <a:ext uri="{FF2B5EF4-FFF2-40B4-BE49-F238E27FC236}">
                <a16:creationId xmlns:a16="http://schemas.microsoft.com/office/drawing/2014/main" id="{CC4ECD22-01A4-D6BE-2494-CD79CBC7F477}"/>
              </a:ext>
            </a:extLst>
          </p:cNvPr>
          <p:cNvSpPr>
            <a:spLocks noGrp="1"/>
          </p:cNvSpPr>
          <p:nvPr>
            <p:ph type="sldNum" sz="quarter" idx="12"/>
          </p:nvPr>
        </p:nvSpPr>
        <p:spPr/>
        <p:txBody>
          <a:bodyPr/>
          <a:lstStyle/>
          <a:p>
            <a:fld id="{B01D9778-10B4-40FB-B4E4-44FA89A86639}" type="slidenum">
              <a:rPr lang="en-US" smtClean="0"/>
              <a:pPr/>
              <a:t>51</a:t>
            </a:fld>
            <a:endParaRPr lang="en-US"/>
          </a:p>
        </p:txBody>
      </p:sp>
    </p:spTree>
    <p:extLst>
      <p:ext uri="{BB962C8B-B14F-4D97-AF65-F5344CB8AC3E}">
        <p14:creationId xmlns:p14="http://schemas.microsoft.com/office/powerpoint/2010/main" val="3578414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615" y="228600"/>
            <a:ext cx="8229600" cy="1143000"/>
          </a:xfrm>
        </p:spPr>
        <p:txBody>
          <a:bodyPr/>
          <a:lstStyle/>
          <a:p>
            <a:r>
              <a:rPr lang="en-US" dirty="0">
                <a:solidFill>
                  <a:srgbClr val="002060"/>
                </a:solidFill>
              </a:rPr>
              <a:t>References</a:t>
            </a:r>
            <a:endParaRPr lang="he-IL" dirty="0">
              <a:solidFill>
                <a:srgbClr val="002060"/>
              </a:solidFill>
            </a:endParaRPr>
          </a:p>
        </p:txBody>
      </p:sp>
      <p:sp>
        <p:nvSpPr>
          <p:cNvPr id="3" name="Content Placeholder 2"/>
          <p:cNvSpPr>
            <a:spLocks noGrp="1"/>
          </p:cNvSpPr>
          <p:nvPr>
            <p:ph idx="1"/>
          </p:nvPr>
        </p:nvSpPr>
        <p:spPr/>
        <p:txBody>
          <a:bodyPr>
            <a:normAutofit lnSpcReduction="10000"/>
          </a:bodyPr>
          <a:lstStyle/>
          <a:p>
            <a:r>
              <a:rPr lang="en-US" dirty="0">
                <a:solidFill>
                  <a:srgbClr val="002060"/>
                </a:solidFill>
              </a:rPr>
              <a:t>Guo, Chuan, et al. "On calibration of modern neural networks." International conference on machine learning. PMLR, 2017.</a:t>
            </a:r>
          </a:p>
          <a:p>
            <a:r>
              <a:rPr lang="en-US" dirty="0" err="1">
                <a:solidFill>
                  <a:srgbClr val="002060"/>
                </a:solidFill>
              </a:rPr>
              <a:t>Gawlikowski</a:t>
            </a:r>
            <a:r>
              <a:rPr lang="en-US" dirty="0">
                <a:solidFill>
                  <a:srgbClr val="002060"/>
                </a:solidFill>
              </a:rPr>
              <a:t>, Jakob, et al. "A survey of uncertainty in deep neural networks." Artificial Intelligence Review 56.Suppl 1 (2023): 1513-1589.</a:t>
            </a:r>
          </a:p>
          <a:p>
            <a:r>
              <a:rPr lang="en-US" dirty="0" err="1">
                <a:solidFill>
                  <a:srgbClr val="002060"/>
                </a:solidFill>
              </a:rPr>
              <a:t>Küppers</a:t>
            </a:r>
            <a:r>
              <a:rPr lang="en-US" dirty="0">
                <a:solidFill>
                  <a:srgbClr val="002060"/>
                </a:solidFill>
              </a:rPr>
              <a:t>, Fabian, Jonas Schneider, and Anselm </a:t>
            </a:r>
            <a:r>
              <a:rPr lang="en-US" dirty="0" err="1">
                <a:solidFill>
                  <a:srgbClr val="002060"/>
                </a:solidFill>
              </a:rPr>
              <a:t>Haselhoff</a:t>
            </a:r>
            <a:r>
              <a:rPr lang="en-US" dirty="0">
                <a:solidFill>
                  <a:srgbClr val="002060"/>
                </a:solidFill>
              </a:rPr>
              <a:t>. "Parametric and multivariate uncertainty calibration for regression and object detection." European Conference on Computer Vision. Cham: Springer Nature Switzerland, 2022.</a:t>
            </a:r>
          </a:p>
        </p:txBody>
      </p:sp>
      <p:sp>
        <p:nvSpPr>
          <p:cNvPr id="5" name="Slide Number Placeholder 4"/>
          <p:cNvSpPr>
            <a:spLocks noGrp="1"/>
          </p:cNvSpPr>
          <p:nvPr>
            <p:ph type="sldNum" sz="quarter" idx="12"/>
          </p:nvPr>
        </p:nvSpPr>
        <p:spPr/>
        <p:txBody>
          <a:bodyPr/>
          <a:lstStyle/>
          <a:p>
            <a:fld id="{B01D9778-10B4-40FB-B4E4-44FA89A86639}" type="slidenum">
              <a:rPr lang="en-US" smtClean="0"/>
              <a:pPr/>
              <a:t>52</a:t>
            </a:fld>
            <a:endParaRPr lang="en-US" dirty="0"/>
          </a:p>
        </p:txBody>
      </p:sp>
    </p:spTree>
    <p:extLst>
      <p:ext uri="{BB962C8B-B14F-4D97-AF65-F5344CB8AC3E}">
        <p14:creationId xmlns:p14="http://schemas.microsoft.com/office/powerpoint/2010/main" val="66202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83A59-448D-E4B5-B0E1-A4427BBB9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45527-0108-AE4C-5AFC-340EBC73FB62}"/>
              </a:ext>
            </a:extLst>
          </p:cNvPr>
          <p:cNvSpPr>
            <a:spLocks noGrp="1"/>
          </p:cNvSpPr>
          <p:nvPr>
            <p:ph type="title"/>
          </p:nvPr>
        </p:nvSpPr>
        <p:spPr/>
        <p:txBody>
          <a:bodyPr/>
          <a:lstStyle/>
          <a:p>
            <a:r>
              <a:rPr lang="en-US" dirty="0">
                <a:solidFill>
                  <a:srgbClr val="002060"/>
                </a:solidFill>
              </a:rPr>
              <a:t>Overconfidence</a:t>
            </a:r>
            <a:endParaRPr lang="he-IL" dirty="0">
              <a:solidFill>
                <a:srgbClr val="002060"/>
              </a:solidFill>
            </a:endParaRPr>
          </a:p>
        </p:txBody>
      </p:sp>
      <p:sp>
        <p:nvSpPr>
          <p:cNvPr id="5" name="Slide Number Placeholder 4">
            <a:extLst>
              <a:ext uri="{FF2B5EF4-FFF2-40B4-BE49-F238E27FC236}">
                <a16:creationId xmlns:a16="http://schemas.microsoft.com/office/drawing/2014/main" id="{30DCD263-D541-42BF-06D2-9893AF47E7AC}"/>
              </a:ext>
            </a:extLst>
          </p:cNvPr>
          <p:cNvSpPr>
            <a:spLocks noGrp="1"/>
          </p:cNvSpPr>
          <p:nvPr>
            <p:ph type="sldNum" sz="quarter" idx="12"/>
          </p:nvPr>
        </p:nvSpPr>
        <p:spPr/>
        <p:txBody>
          <a:bodyPr/>
          <a:lstStyle/>
          <a:p>
            <a:fld id="{B01D9778-10B4-40FB-B4E4-44FA89A86639}" type="slidenum">
              <a:rPr lang="en-US" smtClean="0"/>
              <a:pPr/>
              <a:t>6</a:t>
            </a:fld>
            <a:endParaRPr lang="en-US"/>
          </a:p>
        </p:txBody>
      </p:sp>
      <p:sp>
        <p:nvSpPr>
          <p:cNvPr id="6" name="תיבת טקסט 5">
            <a:extLst>
              <a:ext uri="{FF2B5EF4-FFF2-40B4-BE49-F238E27FC236}">
                <a16:creationId xmlns:a16="http://schemas.microsoft.com/office/drawing/2014/main" id="{442435AA-A126-176D-DCAE-279F85236023}"/>
              </a:ext>
            </a:extLst>
          </p:cNvPr>
          <p:cNvSpPr txBox="1"/>
          <p:nvPr/>
        </p:nvSpPr>
        <p:spPr>
          <a:xfrm>
            <a:off x="838200" y="6453639"/>
            <a:ext cx="2434705" cy="369332"/>
          </a:xfrm>
          <a:prstGeom prst="rect">
            <a:avLst/>
          </a:prstGeom>
          <a:noFill/>
        </p:spPr>
        <p:txBody>
          <a:bodyPr wrap="none" rtlCol="1">
            <a:spAutoFit/>
          </a:bodyPr>
          <a:lstStyle/>
          <a:p>
            <a:r>
              <a:rPr lang="en-US" dirty="0">
                <a:solidFill>
                  <a:srgbClr val="002060"/>
                </a:solidFill>
              </a:rPr>
              <a:t>Guo, Chuan, et al., 2017</a:t>
            </a:r>
            <a:endParaRPr lang="he-IL" dirty="0">
              <a:highlight>
                <a:srgbClr val="FFFF00"/>
              </a:highlight>
            </a:endParaRPr>
          </a:p>
        </p:txBody>
      </p:sp>
      <p:pic>
        <p:nvPicPr>
          <p:cNvPr id="7" name="תמונה 6">
            <a:extLst>
              <a:ext uri="{FF2B5EF4-FFF2-40B4-BE49-F238E27FC236}">
                <a16:creationId xmlns:a16="http://schemas.microsoft.com/office/drawing/2014/main" id="{08803DA7-9174-6136-011D-501407FA849E}"/>
              </a:ext>
            </a:extLst>
          </p:cNvPr>
          <p:cNvPicPr>
            <a:picLocks noChangeAspect="1"/>
          </p:cNvPicPr>
          <p:nvPr/>
        </p:nvPicPr>
        <p:blipFill>
          <a:blip r:embed="rId3"/>
          <a:stretch>
            <a:fillRect/>
          </a:stretch>
        </p:blipFill>
        <p:spPr>
          <a:xfrm>
            <a:off x="6934200" y="1295400"/>
            <a:ext cx="5091887" cy="4864497"/>
          </a:xfrm>
          <a:prstGeom prst="rect">
            <a:avLst/>
          </a:prstGeom>
        </p:spPr>
      </p:pic>
      <p:sp>
        <p:nvSpPr>
          <p:cNvPr id="8" name="Content Placeholder 2">
            <a:extLst>
              <a:ext uri="{FF2B5EF4-FFF2-40B4-BE49-F238E27FC236}">
                <a16:creationId xmlns:a16="http://schemas.microsoft.com/office/drawing/2014/main" id="{E5C39F9F-D70C-07FD-D023-6F79A6E1A4D3}"/>
              </a:ext>
            </a:extLst>
          </p:cNvPr>
          <p:cNvSpPr>
            <a:spLocks noGrp="1"/>
          </p:cNvSpPr>
          <p:nvPr>
            <p:ph idx="1"/>
          </p:nvPr>
        </p:nvSpPr>
        <p:spPr>
          <a:xfrm>
            <a:off x="609600" y="1600201"/>
            <a:ext cx="10972800" cy="4525963"/>
          </a:xfrm>
        </p:spPr>
        <p:txBody>
          <a:bodyPr>
            <a:normAutofit/>
          </a:bodyPr>
          <a:lstStyle/>
          <a:p>
            <a:pPr>
              <a:lnSpc>
                <a:spcPct val="150000"/>
              </a:lnSpc>
            </a:pPr>
            <a:r>
              <a:rPr lang="en-US" sz="2800" dirty="0">
                <a:solidFill>
                  <a:srgbClr val="002060"/>
                </a:solidFill>
              </a:rPr>
              <a:t>DNN models in the past used</a:t>
            </a:r>
            <a:br>
              <a:rPr lang="en-US" sz="2800" dirty="0">
                <a:solidFill>
                  <a:srgbClr val="002060"/>
                </a:solidFill>
              </a:rPr>
            </a:br>
            <a:r>
              <a:rPr lang="en-US" sz="2800" dirty="0">
                <a:solidFill>
                  <a:srgbClr val="002060"/>
                </a:solidFill>
              </a:rPr>
              <a:t> to be calibrated:</a:t>
            </a:r>
          </a:p>
          <a:p>
            <a:pPr lvl="1">
              <a:lnSpc>
                <a:spcPct val="150000"/>
              </a:lnSpc>
            </a:pPr>
            <a:r>
              <a:rPr lang="en-US" sz="2400" dirty="0" err="1">
                <a:solidFill>
                  <a:srgbClr val="002060"/>
                </a:solidFill>
              </a:rPr>
              <a:t>LeNet</a:t>
            </a:r>
            <a:r>
              <a:rPr lang="en-US" sz="2400" dirty="0">
                <a:solidFill>
                  <a:srgbClr val="002060"/>
                </a:solidFill>
              </a:rPr>
              <a:t> (1998) is well calibrated (&lt;5%)</a:t>
            </a:r>
          </a:p>
          <a:p>
            <a:pPr>
              <a:lnSpc>
                <a:spcPct val="150000"/>
              </a:lnSpc>
            </a:pPr>
            <a:r>
              <a:rPr lang="en-US" sz="2800" dirty="0">
                <a:solidFill>
                  <a:srgbClr val="002060"/>
                </a:solidFill>
              </a:rPr>
              <a:t>DNN models in the last decade </a:t>
            </a:r>
            <a:br>
              <a:rPr lang="en-US" sz="2800" dirty="0">
                <a:solidFill>
                  <a:srgbClr val="002060"/>
                </a:solidFill>
              </a:rPr>
            </a:br>
            <a:r>
              <a:rPr lang="en-US" sz="2800" dirty="0">
                <a:solidFill>
                  <a:srgbClr val="002060"/>
                </a:solidFill>
              </a:rPr>
              <a:t>suffer from overconfidence:</a:t>
            </a:r>
          </a:p>
          <a:p>
            <a:pPr lvl="1">
              <a:lnSpc>
                <a:spcPct val="150000"/>
              </a:lnSpc>
            </a:pPr>
            <a:r>
              <a:rPr lang="en-US" sz="2400" dirty="0" err="1">
                <a:solidFill>
                  <a:srgbClr val="002060"/>
                </a:solidFill>
              </a:rPr>
              <a:t>ResNet</a:t>
            </a:r>
            <a:r>
              <a:rPr lang="en-US" sz="2400" dirty="0">
                <a:solidFill>
                  <a:srgbClr val="002060"/>
                </a:solidFill>
              </a:rPr>
              <a:t> (2016) is not well calibrated (&lt;16%)</a:t>
            </a:r>
          </a:p>
          <a:p>
            <a:pPr lvl="1">
              <a:lnSpc>
                <a:spcPct val="150000"/>
              </a:lnSpc>
            </a:pPr>
            <a:endParaRPr lang="en-US" sz="2400" dirty="0">
              <a:solidFill>
                <a:srgbClr val="002060"/>
              </a:solidFill>
            </a:endParaRPr>
          </a:p>
        </p:txBody>
      </p:sp>
    </p:spTree>
    <p:extLst>
      <p:ext uri="{BB962C8B-B14F-4D97-AF65-F5344CB8AC3E}">
        <p14:creationId xmlns:p14="http://schemas.microsoft.com/office/powerpoint/2010/main" val="309780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2060"/>
                </a:solidFill>
              </a:rPr>
              <a:t>Network Calibration</a:t>
            </a:r>
            <a:endParaRPr lang="he-IL" dirty="0">
              <a:solidFill>
                <a:srgbClr val="002060"/>
              </a:solidFill>
            </a:endParaRPr>
          </a:p>
        </p:txBody>
      </p:sp>
      <p:sp>
        <p:nvSpPr>
          <p:cNvPr id="5" name="Slide Number Placeholder 4"/>
          <p:cNvSpPr>
            <a:spLocks noGrp="1"/>
          </p:cNvSpPr>
          <p:nvPr>
            <p:ph type="sldNum" sz="quarter" idx="12"/>
          </p:nvPr>
        </p:nvSpPr>
        <p:spPr/>
        <p:txBody>
          <a:bodyPr/>
          <a:lstStyle/>
          <a:p>
            <a:fld id="{B01D9778-10B4-40FB-B4E4-44FA89A86639}" type="slidenum">
              <a:rPr lang="en-US" smtClean="0"/>
              <a:pPr/>
              <a:t>7</a:t>
            </a:fld>
            <a:endParaRPr lang="en-US"/>
          </a:p>
        </p:txBody>
      </p:sp>
      <p:pic>
        <p:nvPicPr>
          <p:cNvPr id="8" name="תמונה 7">
            <a:extLst>
              <a:ext uri="{FF2B5EF4-FFF2-40B4-BE49-F238E27FC236}">
                <a16:creationId xmlns:a16="http://schemas.microsoft.com/office/drawing/2014/main" id="{6F977FDB-DE24-7704-7BB5-FC0872DFAEA0}"/>
              </a:ext>
            </a:extLst>
          </p:cNvPr>
          <p:cNvPicPr>
            <a:picLocks noChangeAspect="1"/>
          </p:cNvPicPr>
          <p:nvPr/>
        </p:nvPicPr>
        <p:blipFill>
          <a:blip r:embed="rId3"/>
          <a:stretch>
            <a:fillRect/>
          </a:stretch>
        </p:blipFill>
        <p:spPr>
          <a:xfrm>
            <a:off x="3280969" y="2219156"/>
            <a:ext cx="5630061" cy="2419688"/>
          </a:xfrm>
          <a:prstGeom prst="rect">
            <a:avLst/>
          </a:prstGeom>
        </p:spPr>
      </p:pic>
      <p:pic>
        <p:nvPicPr>
          <p:cNvPr id="1026" name="Picture 2" descr="Cat-Dog, a cartoon i used to watch on Nickelodeon in the 90's | Cartoon  painting, Cartoon character tattoos, Cat dog cartoon">
            <a:extLst>
              <a:ext uri="{FF2B5EF4-FFF2-40B4-BE49-F238E27FC236}">
                <a16:creationId xmlns:a16="http://schemas.microsoft.com/office/drawing/2014/main" id="{25795C10-24EB-7918-CB79-27040CDB5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241" y="2758281"/>
            <a:ext cx="2686298" cy="1341438"/>
          </a:xfrm>
          <a:prstGeom prst="rect">
            <a:avLst/>
          </a:prstGeom>
          <a:noFill/>
          <a:extLst>
            <a:ext uri="{909E8E84-426E-40DD-AFC4-6F175D3DCCD1}">
              <a14:hiddenFill xmlns:a14="http://schemas.microsoft.com/office/drawing/2010/main">
                <a:solidFill>
                  <a:srgbClr val="FFFFFF"/>
                </a:solidFill>
              </a14:hiddenFill>
            </a:ext>
          </a:extLst>
        </p:spPr>
      </p:pic>
      <p:sp>
        <p:nvSpPr>
          <p:cNvPr id="11" name="בועת דיבור: מלבן עם פינות מעוגלות 10">
            <a:extLst>
              <a:ext uri="{FF2B5EF4-FFF2-40B4-BE49-F238E27FC236}">
                <a16:creationId xmlns:a16="http://schemas.microsoft.com/office/drawing/2014/main" id="{0A2C383D-34B0-15E3-3BC0-B2ACBFC65D0B}"/>
              </a:ext>
            </a:extLst>
          </p:cNvPr>
          <p:cNvSpPr/>
          <p:nvPr/>
        </p:nvSpPr>
        <p:spPr>
          <a:xfrm>
            <a:off x="9283700" y="1655594"/>
            <a:ext cx="1752600" cy="1371600"/>
          </a:xfrm>
          <a:prstGeom prst="wedgeRoundRectCallout">
            <a:avLst>
              <a:gd name="adj1" fmla="val -70430"/>
              <a:gd name="adj2" fmla="val 6579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80% Cat!</a:t>
            </a:r>
            <a:endParaRPr lang="he-IL" b="1" dirty="0"/>
          </a:p>
        </p:txBody>
      </p:sp>
      <p:sp>
        <p:nvSpPr>
          <p:cNvPr id="12" name="תיבת טקסט 11">
            <a:extLst>
              <a:ext uri="{FF2B5EF4-FFF2-40B4-BE49-F238E27FC236}">
                <a16:creationId xmlns:a16="http://schemas.microsoft.com/office/drawing/2014/main" id="{EC4BFB4A-7B10-BEF9-D6E8-B297A13D9C54}"/>
              </a:ext>
            </a:extLst>
          </p:cNvPr>
          <p:cNvSpPr txBox="1"/>
          <p:nvPr/>
        </p:nvSpPr>
        <p:spPr>
          <a:xfrm>
            <a:off x="1" y="5562600"/>
            <a:ext cx="12191999" cy="830997"/>
          </a:xfrm>
          <a:prstGeom prst="rect">
            <a:avLst/>
          </a:prstGeom>
          <a:noFill/>
        </p:spPr>
        <p:txBody>
          <a:bodyPr wrap="square" rtlCol="1">
            <a:spAutoFit/>
          </a:bodyPr>
          <a:lstStyle/>
          <a:p>
            <a:pPr algn="ctr"/>
            <a:r>
              <a:rPr lang="en-US" sz="4800" b="1" dirty="0"/>
              <a:t>Are you sure?</a:t>
            </a:r>
            <a:endParaRPr lang="he-IL" sz="4800" b="1" dirty="0"/>
          </a:p>
        </p:txBody>
      </p:sp>
    </p:spTree>
    <p:extLst>
      <p:ext uri="{BB962C8B-B14F-4D97-AF65-F5344CB8AC3E}">
        <p14:creationId xmlns:p14="http://schemas.microsoft.com/office/powerpoint/2010/main" val="33487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24F0-2094-DEC4-62DF-71B69BA92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A7D6D-63C6-85D5-62EC-AC4403668203}"/>
              </a:ext>
            </a:extLst>
          </p:cNvPr>
          <p:cNvSpPr>
            <a:spLocks noGrp="1"/>
          </p:cNvSpPr>
          <p:nvPr>
            <p:ph type="title"/>
          </p:nvPr>
        </p:nvSpPr>
        <p:spPr/>
        <p:txBody>
          <a:bodyPr/>
          <a:lstStyle/>
          <a:p>
            <a:r>
              <a:rPr lang="en-US" dirty="0">
                <a:solidFill>
                  <a:srgbClr val="002060"/>
                </a:solidFill>
              </a:rPr>
              <a:t>Project Goals</a:t>
            </a:r>
            <a:endParaRPr lang="he-IL" dirty="0">
              <a:solidFill>
                <a:srgbClr val="002060"/>
              </a:solidFill>
            </a:endParaRPr>
          </a:p>
        </p:txBody>
      </p:sp>
      <p:sp>
        <p:nvSpPr>
          <p:cNvPr id="3" name="Content Placeholder 2">
            <a:extLst>
              <a:ext uri="{FF2B5EF4-FFF2-40B4-BE49-F238E27FC236}">
                <a16:creationId xmlns:a16="http://schemas.microsoft.com/office/drawing/2014/main" id="{6B9FCA9A-EF67-AC5A-C6A3-F97462525F21}"/>
              </a:ext>
            </a:extLst>
          </p:cNvPr>
          <p:cNvSpPr>
            <a:spLocks noGrp="1"/>
          </p:cNvSpPr>
          <p:nvPr>
            <p:ph idx="1"/>
          </p:nvPr>
        </p:nvSpPr>
        <p:spPr/>
        <p:txBody>
          <a:bodyPr>
            <a:normAutofit/>
          </a:bodyPr>
          <a:lstStyle/>
          <a:p>
            <a:pPr>
              <a:lnSpc>
                <a:spcPct val="150000"/>
              </a:lnSpc>
            </a:pPr>
            <a:r>
              <a:rPr lang="en-US" dirty="0">
                <a:solidFill>
                  <a:srgbClr val="002060"/>
                </a:solidFill>
              </a:rPr>
              <a:t>Learn and understand state-of-the-art calibration methods for DNNs.</a:t>
            </a:r>
          </a:p>
          <a:p>
            <a:pPr>
              <a:lnSpc>
                <a:spcPct val="150000"/>
              </a:lnSpc>
            </a:pPr>
            <a:r>
              <a:rPr lang="en-US" dirty="0">
                <a:solidFill>
                  <a:srgbClr val="002060"/>
                </a:solidFill>
              </a:rPr>
              <a:t>Test and compare the main calibration methods on Audio Classification DNNs.</a:t>
            </a:r>
          </a:p>
        </p:txBody>
      </p:sp>
      <p:sp>
        <p:nvSpPr>
          <p:cNvPr id="5" name="Slide Number Placeholder 4">
            <a:extLst>
              <a:ext uri="{FF2B5EF4-FFF2-40B4-BE49-F238E27FC236}">
                <a16:creationId xmlns:a16="http://schemas.microsoft.com/office/drawing/2014/main" id="{3A7D9C26-BF17-28E0-7E62-4C5469B32DDE}"/>
              </a:ext>
            </a:extLst>
          </p:cNvPr>
          <p:cNvSpPr>
            <a:spLocks noGrp="1"/>
          </p:cNvSpPr>
          <p:nvPr>
            <p:ph type="sldNum" sz="quarter" idx="12"/>
          </p:nvPr>
        </p:nvSpPr>
        <p:spPr/>
        <p:txBody>
          <a:bodyPr/>
          <a:lstStyle/>
          <a:p>
            <a:fld id="{B01D9778-10B4-40FB-B4E4-44FA89A86639}" type="slidenum">
              <a:rPr lang="en-US" smtClean="0"/>
              <a:pPr/>
              <a:t>8</a:t>
            </a:fld>
            <a:endParaRPr lang="en-US"/>
          </a:p>
        </p:txBody>
      </p:sp>
    </p:spTree>
    <p:extLst>
      <p:ext uri="{BB962C8B-B14F-4D97-AF65-F5344CB8AC3E}">
        <p14:creationId xmlns:p14="http://schemas.microsoft.com/office/powerpoint/2010/main" val="2692876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AC457-4D52-BDD5-42E9-51104D56D5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E6C7D-6412-EB74-9487-042B923BD8A2}"/>
              </a:ext>
            </a:extLst>
          </p:cNvPr>
          <p:cNvSpPr>
            <a:spLocks noGrp="1"/>
          </p:cNvSpPr>
          <p:nvPr>
            <p:ph type="title"/>
          </p:nvPr>
        </p:nvSpPr>
        <p:spPr/>
        <p:txBody>
          <a:bodyPr/>
          <a:lstStyle/>
          <a:p>
            <a:r>
              <a:rPr lang="en-US" dirty="0">
                <a:solidFill>
                  <a:srgbClr val="002060"/>
                </a:solidFill>
              </a:rPr>
              <a:t>Reasons for Uncertainty</a:t>
            </a:r>
            <a:endParaRPr lang="he-IL" dirty="0">
              <a:solidFill>
                <a:srgbClr val="002060"/>
              </a:solidFill>
            </a:endParaRPr>
          </a:p>
        </p:txBody>
      </p:sp>
      <p:sp>
        <p:nvSpPr>
          <p:cNvPr id="3" name="Content Placeholder 2">
            <a:extLst>
              <a:ext uri="{FF2B5EF4-FFF2-40B4-BE49-F238E27FC236}">
                <a16:creationId xmlns:a16="http://schemas.microsoft.com/office/drawing/2014/main" id="{4614AD90-55DF-27E6-1E43-806938864DD6}"/>
              </a:ext>
            </a:extLst>
          </p:cNvPr>
          <p:cNvSpPr>
            <a:spLocks noGrp="1"/>
          </p:cNvSpPr>
          <p:nvPr>
            <p:ph idx="1"/>
          </p:nvPr>
        </p:nvSpPr>
        <p:spPr/>
        <p:txBody>
          <a:bodyPr>
            <a:normAutofit/>
          </a:bodyPr>
          <a:lstStyle/>
          <a:p>
            <a:pPr marL="0" indent="0">
              <a:lnSpc>
                <a:spcPct val="300000"/>
              </a:lnSpc>
              <a:buNone/>
            </a:pPr>
            <a:r>
              <a:rPr lang="en-US" dirty="0">
                <a:solidFill>
                  <a:srgbClr val="002060"/>
                </a:solidFill>
              </a:rPr>
              <a:t>Two factors affect the uncertainty of a network:</a:t>
            </a:r>
          </a:p>
          <a:p>
            <a:pPr lvl="1">
              <a:lnSpc>
                <a:spcPct val="300000"/>
              </a:lnSpc>
            </a:pPr>
            <a:r>
              <a:rPr lang="en-US" dirty="0">
                <a:solidFill>
                  <a:srgbClr val="002060"/>
                </a:solidFill>
              </a:rPr>
              <a:t>Data Uncertainty</a:t>
            </a:r>
          </a:p>
          <a:p>
            <a:pPr lvl="1">
              <a:lnSpc>
                <a:spcPct val="300000"/>
              </a:lnSpc>
            </a:pPr>
            <a:r>
              <a:rPr lang="en-US" dirty="0">
                <a:solidFill>
                  <a:srgbClr val="002060"/>
                </a:solidFill>
              </a:rPr>
              <a:t>Model Uncertainty</a:t>
            </a:r>
          </a:p>
        </p:txBody>
      </p:sp>
      <p:sp>
        <p:nvSpPr>
          <p:cNvPr id="5" name="Slide Number Placeholder 4">
            <a:extLst>
              <a:ext uri="{FF2B5EF4-FFF2-40B4-BE49-F238E27FC236}">
                <a16:creationId xmlns:a16="http://schemas.microsoft.com/office/drawing/2014/main" id="{9283E1A9-E38F-368F-89C2-D7FD01466B3B}"/>
              </a:ext>
            </a:extLst>
          </p:cNvPr>
          <p:cNvSpPr>
            <a:spLocks noGrp="1"/>
          </p:cNvSpPr>
          <p:nvPr>
            <p:ph type="sldNum" sz="quarter" idx="12"/>
          </p:nvPr>
        </p:nvSpPr>
        <p:spPr/>
        <p:txBody>
          <a:bodyPr/>
          <a:lstStyle/>
          <a:p>
            <a:fld id="{B01D9778-10B4-40FB-B4E4-44FA89A86639}" type="slidenum">
              <a:rPr lang="en-US" smtClean="0"/>
              <a:pPr/>
              <a:t>9</a:t>
            </a:fld>
            <a:endParaRPr lang="en-US"/>
          </a:p>
        </p:txBody>
      </p:sp>
    </p:spTree>
    <p:extLst>
      <p:ext uri="{BB962C8B-B14F-4D97-AF65-F5344CB8AC3E}">
        <p14:creationId xmlns:p14="http://schemas.microsoft.com/office/powerpoint/2010/main" val="2771642461"/>
      </p:ext>
    </p:extLst>
  </p:cSld>
  <p:clrMapOvr>
    <a:masterClrMapping/>
  </p:clrMapOvr>
</p:sld>
</file>

<file path=ppt/theme/theme1.xml><?xml version="1.0" encoding="utf-8"?>
<a:theme xmlns:a="http://schemas.openxmlformats.org/drawingml/2006/main" name="Office Theme">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48176</TotalTime>
  <Words>2618</Words>
  <Application>Microsoft Office PowerPoint</Application>
  <PresentationFormat>Widescreen</PresentationFormat>
  <Paragraphs>694</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Final Presentation  Calibration of Deep Neural Networks</vt:lpstr>
      <vt:lpstr>Outline</vt:lpstr>
      <vt:lpstr>Outline</vt:lpstr>
      <vt:lpstr>Background</vt:lpstr>
      <vt:lpstr>Network Calibration Metrics</vt:lpstr>
      <vt:lpstr>Overconfidence</vt:lpstr>
      <vt:lpstr>Network Calibration</vt:lpstr>
      <vt:lpstr>Project Goals</vt:lpstr>
      <vt:lpstr>Reasons for Uncertainty</vt:lpstr>
      <vt:lpstr>Data Uncertainty</vt:lpstr>
      <vt:lpstr>Model Uncertainty</vt:lpstr>
      <vt:lpstr>Possible Solutions</vt:lpstr>
      <vt:lpstr>Post Processing Methods</vt:lpstr>
      <vt:lpstr>Post Processing Methods</vt:lpstr>
      <vt:lpstr>Post Processing Methods</vt:lpstr>
      <vt:lpstr>Post Processing Methods</vt:lpstr>
      <vt:lpstr>Post Processing Methods</vt:lpstr>
      <vt:lpstr>Outline</vt:lpstr>
      <vt:lpstr>Method of Work</vt:lpstr>
      <vt:lpstr>Reproducing the Problem</vt:lpstr>
      <vt:lpstr>Reproducing the Problem</vt:lpstr>
      <vt:lpstr>Reproducing the Problem</vt:lpstr>
      <vt:lpstr>Reproducing the Problem</vt:lpstr>
      <vt:lpstr>Reproducing the Problem – Results</vt:lpstr>
      <vt:lpstr>Outline</vt:lpstr>
      <vt:lpstr>Using CNN on Audio</vt:lpstr>
      <vt:lpstr>Chosen Datasets</vt:lpstr>
      <vt:lpstr>Chosen Datasets – Characteristics </vt:lpstr>
      <vt:lpstr>UrbanSound8K</vt:lpstr>
      <vt:lpstr>Urban8K – Results</vt:lpstr>
      <vt:lpstr>Urban8K – Results</vt:lpstr>
      <vt:lpstr>Chosen Datasets – Results </vt:lpstr>
      <vt:lpstr>UrbanSound8K</vt:lpstr>
      <vt:lpstr>ESC-50 – Results</vt:lpstr>
      <vt:lpstr>ESC-50 – Results</vt:lpstr>
      <vt:lpstr>Chosen Datasets – Results </vt:lpstr>
      <vt:lpstr>FSD-50K</vt:lpstr>
      <vt:lpstr>FSD-50K – Results</vt:lpstr>
      <vt:lpstr>DCASE-2017</vt:lpstr>
      <vt:lpstr>DCASE-2017 – Results</vt:lpstr>
      <vt:lpstr>Isotonic calibration for DCASE-2017 Interesting case of improvement in Acc and ECE</vt:lpstr>
      <vt:lpstr>Results Summary</vt:lpstr>
      <vt:lpstr>More Experiments</vt:lpstr>
      <vt:lpstr>FSD50K – Experiment 1 Miscalibration as a function of accuracy</vt:lpstr>
      <vt:lpstr>DCASE – Experiment 2 ECE as a function of number of epochs</vt:lpstr>
      <vt:lpstr>DCASE – Experiment 3 ECE as a function of number of classes</vt:lpstr>
      <vt:lpstr>FSD50K – Experiment 4 Miscalibration as a function of class imbalance</vt:lpstr>
      <vt:lpstr>FSD50K – Experiment 5 Miscalibration as a function of dataset size</vt:lpstr>
      <vt:lpstr>Outline</vt:lpstr>
      <vt:lpstr>Conclusions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SIPL Presentation Template</dc:title>
  <dc:creator>yair@ee.technion.ac.il</dc:creator>
  <cp:lastModifiedBy>yonatan leibovich</cp:lastModifiedBy>
  <cp:revision>1082</cp:revision>
  <cp:lastPrinted>2014-09-21T12:04:19Z</cp:lastPrinted>
  <dcterms:created xsi:type="dcterms:W3CDTF">2012-05-28T18:42:10Z</dcterms:created>
  <dcterms:modified xsi:type="dcterms:W3CDTF">2024-08-03T21:40:15Z</dcterms:modified>
</cp:coreProperties>
</file>